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66" r:id="rId4"/>
  </p:sldMasterIdLst>
  <p:notesMasterIdLst>
    <p:notesMasterId r:id="rId23"/>
  </p:notesMasterIdLst>
  <p:handoutMasterIdLst>
    <p:handoutMasterId r:id="rId24"/>
  </p:handoutMasterIdLst>
  <p:sldIdLst>
    <p:sldId id="420" r:id="rId5"/>
    <p:sldId id="672" r:id="rId6"/>
    <p:sldId id="688" r:id="rId7"/>
    <p:sldId id="668" r:id="rId8"/>
    <p:sldId id="671" r:id="rId9"/>
    <p:sldId id="675" r:id="rId10"/>
    <p:sldId id="676" r:id="rId11"/>
    <p:sldId id="677" r:id="rId12"/>
    <p:sldId id="679" r:id="rId13"/>
    <p:sldId id="680" r:id="rId14"/>
    <p:sldId id="681" r:id="rId15"/>
    <p:sldId id="682" r:id="rId16"/>
    <p:sldId id="683" r:id="rId17"/>
    <p:sldId id="684" r:id="rId18"/>
    <p:sldId id="685" r:id="rId19"/>
    <p:sldId id="686" r:id="rId20"/>
    <p:sldId id="687" r:id="rId21"/>
    <p:sldId id="375" r:id="rId22"/>
  </p:sldIdLst>
  <p:sldSz cx="12192000" cy="6858000"/>
  <p:notesSz cx="6875463" cy="100028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Default Section" id="{3249454B-94F6-4C41-8CFC-61A88F60D012}">
          <p14:sldIdLst>
            <p14:sldId id="420"/>
            <p14:sldId id="672"/>
            <p14:sldId id="688"/>
            <p14:sldId id="668"/>
            <p14:sldId id="671"/>
            <p14:sldId id="675"/>
            <p14:sldId id="676"/>
            <p14:sldId id="677"/>
            <p14:sldId id="679"/>
            <p14:sldId id="680"/>
            <p14:sldId id="681"/>
            <p14:sldId id="682"/>
            <p14:sldId id="683"/>
            <p14:sldId id="684"/>
            <p14:sldId id="685"/>
            <p14:sldId id="686"/>
            <p14:sldId id="687"/>
            <p14:sldId id="37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 van Wy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howGuides="1">
      <p:cViewPr varScale="1">
        <p:scale>
          <a:sx n="58" d="100"/>
          <a:sy n="58" d="100"/>
        </p:scale>
        <p:origin x="348" y="9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22F15E-835C-40FA-A1C8-C1657B13C6FE}"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ZA"/>
        </a:p>
      </dgm:t>
    </dgm:pt>
    <dgm:pt modelId="{EDF1BB67-5167-4AD5-9D9B-3D6800D34346}">
      <dgm:prSet phldrT="[Text]"/>
      <dgm:spPr/>
      <dgm:t>
        <a:bodyPr/>
        <a:lstStyle/>
        <a:p>
          <a:r>
            <a:rPr lang="en-US" dirty="0"/>
            <a:t>Purpose </a:t>
          </a:r>
          <a:endParaRPr lang="en-ZA" dirty="0"/>
        </a:p>
      </dgm:t>
    </dgm:pt>
    <dgm:pt modelId="{41D4BFCC-B88D-489A-9B9A-914F435B8E40}" type="parTrans" cxnId="{D25443E9-C16D-4B57-85F2-1233C287B3BC}">
      <dgm:prSet/>
      <dgm:spPr/>
      <dgm:t>
        <a:bodyPr/>
        <a:lstStyle/>
        <a:p>
          <a:endParaRPr lang="en-ZA"/>
        </a:p>
      </dgm:t>
    </dgm:pt>
    <dgm:pt modelId="{4E705E4B-83A9-49EE-B5D1-9B4E487C990C}" type="sibTrans" cxnId="{D25443E9-C16D-4B57-85F2-1233C287B3BC}">
      <dgm:prSet/>
      <dgm:spPr/>
      <dgm:t>
        <a:bodyPr/>
        <a:lstStyle/>
        <a:p>
          <a:endParaRPr lang="en-ZA"/>
        </a:p>
      </dgm:t>
    </dgm:pt>
    <dgm:pt modelId="{F947C033-01FB-42B1-868E-81DA15744249}">
      <dgm:prSet phldrT="[Text]"/>
      <dgm:spPr/>
      <dgm:t>
        <a:bodyPr/>
        <a:lstStyle/>
        <a:p>
          <a:r>
            <a:rPr lang="en-US" dirty="0"/>
            <a:t>Legislative requirements </a:t>
          </a:r>
          <a:endParaRPr lang="en-ZA" dirty="0"/>
        </a:p>
      </dgm:t>
    </dgm:pt>
    <dgm:pt modelId="{7E64EDCB-C0AE-43DF-AC80-75AE105DDB13}" type="parTrans" cxnId="{8BBFCACA-7A1B-4C2B-95CA-F2CC37858BE7}">
      <dgm:prSet/>
      <dgm:spPr/>
      <dgm:t>
        <a:bodyPr/>
        <a:lstStyle/>
        <a:p>
          <a:endParaRPr lang="en-ZA"/>
        </a:p>
      </dgm:t>
    </dgm:pt>
    <dgm:pt modelId="{C7CF37A4-88CB-4125-9786-64841FE5CF7A}" type="sibTrans" cxnId="{8BBFCACA-7A1B-4C2B-95CA-F2CC37858BE7}">
      <dgm:prSet/>
      <dgm:spPr/>
      <dgm:t>
        <a:bodyPr/>
        <a:lstStyle/>
        <a:p>
          <a:endParaRPr lang="en-ZA"/>
        </a:p>
      </dgm:t>
    </dgm:pt>
    <dgm:pt modelId="{CFC61D6A-27FB-4C30-8576-50E44380C3F2}">
      <dgm:prSet phldrT="[Text]"/>
      <dgm:spPr/>
      <dgm:t>
        <a:bodyPr/>
        <a:lstStyle/>
        <a:p>
          <a:r>
            <a:rPr lang="en-US" dirty="0"/>
            <a:t>Legislative requirements and process</a:t>
          </a:r>
          <a:endParaRPr lang="en-ZA" dirty="0"/>
        </a:p>
      </dgm:t>
    </dgm:pt>
    <dgm:pt modelId="{38ACFDBC-BB72-4A75-A427-0EB2941AC3AB}" type="parTrans" cxnId="{7ACC72C6-A451-484F-9A8D-40E31D4A29A6}">
      <dgm:prSet/>
      <dgm:spPr/>
      <dgm:t>
        <a:bodyPr/>
        <a:lstStyle/>
        <a:p>
          <a:endParaRPr lang="en-ZA"/>
        </a:p>
      </dgm:t>
    </dgm:pt>
    <dgm:pt modelId="{697E435D-81F9-43E0-8E29-189A0A7F594D}" type="sibTrans" cxnId="{7ACC72C6-A451-484F-9A8D-40E31D4A29A6}">
      <dgm:prSet/>
      <dgm:spPr/>
      <dgm:t>
        <a:bodyPr/>
        <a:lstStyle/>
        <a:p>
          <a:endParaRPr lang="en-ZA"/>
        </a:p>
      </dgm:t>
    </dgm:pt>
    <dgm:pt modelId="{CB3F78C1-1EB1-4DAF-B63A-7BD8D2965BB1}">
      <dgm:prSet/>
      <dgm:spPr/>
      <dgm:t>
        <a:bodyPr/>
        <a:lstStyle/>
        <a:p>
          <a:r>
            <a:rPr lang="en-US" dirty="0"/>
            <a:t>Intention of the intervention </a:t>
          </a:r>
          <a:endParaRPr lang="en-ZA" dirty="0"/>
        </a:p>
      </dgm:t>
    </dgm:pt>
    <dgm:pt modelId="{BEE2699E-956B-4C4F-A277-AC177B73D26B}" type="parTrans" cxnId="{CBC0316D-2357-4C60-AAE8-9F75EFFAF0D6}">
      <dgm:prSet/>
      <dgm:spPr/>
      <dgm:t>
        <a:bodyPr/>
        <a:lstStyle/>
        <a:p>
          <a:endParaRPr lang="en-ZA"/>
        </a:p>
      </dgm:t>
    </dgm:pt>
    <dgm:pt modelId="{41B2EBAF-27A3-444D-AB37-2378EB394493}" type="sibTrans" cxnId="{CBC0316D-2357-4C60-AAE8-9F75EFFAF0D6}">
      <dgm:prSet/>
      <dgm:spPr/>
      <dgm:t>
        <a:bodyPr/>
        <a:lstStyle/>
        <a:p>
          <a:endParaRPr lang="en-ZA"/>
        </a:p>
      </dgm:t>
    </dgm:pt>
    <dgm:pt modelId="{2F14DFD7-15A9-48F6-9452-317F9DC5A35C}">
      <dgm:prSet/>
      <dgm:spPr/>
      <dgm:t>
        <a:bodyPr/>
        <a:lstStyle/>
        <a:p>
          <a:r>
            <a:rPr lang="en-US" dirty="0"/>
            <a:t>Municipal support and intervention model </a:t>
          </a:r>
          <a:endParaRPr lang="en-ZA" dirty="0"/>
        </a:p>
      </dgm:t>
    </dgm:pt>
    <dgm:pt modelId="{269345BA-DFEA-4CC6-9E51-0DF5E132E131}" type="parTrans" cxnId="{DEC2049A-A511-4D18-A360-484727775F70}">
      <dgm:prSet/>
      <dgm:spPr/>
      <dgm:t>
        <a:bodyPr/>
        <a:lstStyle/>
        <a:p>
          <a:endParaRPr lang="en-ZA"/>
        </a:p>
      </dgm:t>
    </dgm:pt>
    <dgm:pt modelId="{2D2CB686-C6BA-4415-8202-376CF7AD8082}" type="sibTrans" cxnId="{DEC2049A-A511-4D18-A360-484727775F70}">
      <dgm:prSet/>
      <dgm:spPr/>
      <dgm:t>
        <a:bodyPr/>
        <a:lstStyle/>
        <a:p>
          <a:endParaRPr lang="en-ZA"/>
        </a:p>
      </dgm:t>
    </dgm:pt>
    <dgm:pt modelId="{A81C434B-C966-4D88-9351-567F41704F55}">
      <dgm:prSet/>
      <dgm:spPr/>
      <dgm:t>
        <a:bodyPr/>
        <a:lstStyle/>
        <a:p>
          <a:r>
            <a:rPr lang="en-US" dirty="0"/>
            <a:t>Methodology applied (Support towards intervention)</a:t>
          </a:r>
          <a:endParaRPr lang="en-ZA" dirty="0"/>
        </a:p>
      </dgm:t>
    </dgm:pt>
    <dgm:pt modelId="{2F9DBAE9-9807-4942-9834-0EAA3A8572FF}" type="parTrans" cxnId="{316A4ADC-842F-4998-9E65-A9E80E03E7F0}">
      <dgm:prSet/>
      <dgm:spPr/>
      <dgm:t>
        <a:bodyPr/>
        <a:lstStyle/>
        <a:p>
          <a:endParaRPr lang="en-ZA"/>
        </a:p>
      </dgm:t>
    </dgm:pt>
    <dgm:pt modelId="{CF9A0084-DEF7-4864-8E62-5786FE76E4A6}" type="sibTrans" cxnId="{316A4ADC-842F-4998-9E65-A9E80E03E7F0}">
      <dgm:prSet/>
      <dgm:spPr/>
      <dgm:t>
        <a:bodyPr/>
        <a:lstStyle/>
        <a:p>
          <a:endParaRPr lang="en-ZA"/>
        </a:p>
      </dgm:t>
    </dgm:pt>
    <dgm:pt modelId="{3A5C0498-83A6-4F24-A116-4CE6205F465D}">
      <dgm:prSet/>
      <dgm:spPr/>
      <dgm:t>
        <a:bodyPr/>
        <a:lstStyle/>
        <a:p>
          <a:r>
            <a:rPr lang="en-US" dirty="0"/>
            <a:t>Diagnostics of </a:t>
          </a:r>
          <a:r>
            <a:rPr lang="en-US" dirty="0" err="1"/>
            <a:t>Mafube</a:t>
          </a:r>
          <a:r>
            <a:rPr lang="en-US" dirty="0"/>
            <a:t> Local Municipality Challenges </a:t>
          </a:r>
          <a:endParaRPr lang="en-ZA" dirty="0"/>
        </a:p>
      </dgm:t>
    </dgm:pt>
    <dgm:pt modelId="{EB5F2114-21DA-46F1-9817-69AAACFC9212}" type="parTrans" cxnId="{25DC8006-19D9-44B3-8248-A43C197D3D65}">
      <dgm:prSet/>
      <dgm:spPr/>
      <dgm:t>
        <a:bodyPr/>
        <a:lstStyle/>
        <a:p>
          <a:endParaRPr lang="en-ZA"/>
        </a:p>
      </dgm:t>
    </dgm:pt>
    <dgm:pt modelId="{80D95BB5-BC81-4164-B62A-BCEB1462559C}" type="sibTrans" cxnId="{25DC8006-19D9-44B3-8248-A43C197D3D65}">
      <dgm:prSet/>
      <dgm:spPr/>
      <dgm:t>
        <a:bodyPr/>
        <a:lstStyle/>
        <a:p>
          <a:endParaRPr lang="en-ZA"/>
        </a:p>
      </dgm:t>
    </dgm:pt>
    <dgm:pt modelId="{CCFD31A0-BD73-4B8F-A762-7F87BC0A8D86}" type="pres">
      <dgm:prSet presAssocID="{3222F15E-835C-40FA-A1C8-C1657B13C6FE}" presName="Name0" presStyleCnt="0">
        <dgm:presLayoutVars>
          <dgm:chMax val="7"/>
          <dgm:chPref val="7"/>
          <dgm:dir/>
        </dgm:presLayoutVars>
      </dgm:prSet>
      <dgm:spPr/>
      <dgm:t>
        <a:bodyPr/>
        <a:lstStyle/>
        <a:p>
          <a:endParaRPr lang="en-ZA"/>
        </a:p>
      </dgm:t>
    </dgm:pt>
    <dgm:pt modelId="{EE238623-9040-45FC-B516-3B29EEAD08F2}" type="pres">
      <dgm:prSet presAssocID="{3222F15E-835C-40FA-A1C8-C1657B13C6FE}" presName="Name1" presStyleCnt="0"/>
      <dgm:spPr/>
    </dgm:pt>
    <dgm:pt modelId="{72119134-F598-47E9-BA32-3C2F982804FB}" type="pres">
      <dgm:prSet presAssocID="{3222F15E-835C-40FA-A1C8-C1657B13C6FE}" presName="cycle" presStyleCnt="0"/>
      <dgm:spPr/>
    </dgm:pt>
    <dgm:pt modelId="{33CE9AC4-4CA8-4936-AA10-230CA735A29B}" type="pres">
      <dgm:prSet presAssocID="{3222F15E-835C-40FA-A1C8-C1657B13C6FE}" presName="srcNode" presStyleLbl="node1" presStyleIdx="0" presStyleCnt="7"/>
      <dgm:spPr/>
    </dgm:pt>
    <dgm:pt modelId="{70F541BB-E90E-4A44-947E-1BC9A51092BA}" type="pres">
      <dgm:prSet presAssocID="{3222F15E-835C-40FA-A1C8-C1657B13C6FE}" presName="conn" presStyleLbl="parChTrans1D2" presStyleIdx="0" presStyleCnt="1"/>
      <dgm:spPr/>
      <dgm:t>
        <a:bodyPr/>
        <a:lstStyle/>
        <a:p>
          <a:endParaRPr lang="en-ZA"/>
        </a:p>
      </dgm:t>
    </dgm:pt>
    <dgm:pt modelId="{0B75A9E9-3CD7-4DEA-AA50-88D14249FBB2}" type="pres">
      <dgm:prSet presAssocID="{3222F15E-835C-40FA-A1C8-C1657B13C6FE}" presName="extraNode" presStyleLbl="node1" presStyleIdx="0" presStyleCnt="7"/>
      <dgm:spPr/>
    </dgm:pt>
    <dgm:pt modelId="{7F11D26E-4536-4D93-BE01-40F1D52B1FF9}" type="pres">
      <dgm:prSet presAssocID="{3222F15E-835C-40FA-A1C8-C1657B13C6FE}" presName="dstNode" presStyleLbl="node1" presStyleIdx="0" presStyleCnt="7"/>
      <dgm:spPr/>
    </dgm:pt>
    <dgm:pt modelId="{9BAE1945-568C-40B7-A890-0992A6615E97}" type="pres">
      <dgm:prSet presAssocID="{EDF1BB67-5167-4AD5-9D9B-3D6800D34346}" presName="text_1" presStyleLbl="node1" presStyleIdx="0" presStyleCnt="7">
        <dgm:presLayoutVars>
          <dgm:bulletEnabled val="1"/>
        </dgm:presLayoutVars>
      </dgm:prSet>
      <dgm:spPr/>
      <dgm:t>
        <a:bodyPr/>
        <a:lstStyle/>
        <a:p>
          <a:endParaRPr lang="en-ZA"/>
        </a:p>
      </dgm:t>
    </dgm:pt>
    <dgm:pt modelId="{73C78E7E-AB60-4223-8914-B0B80E521B62}" type="pres">
      <dgm:prSet presAssocID="{EDF1BB67-5167-4AD5-9D9B-3D6800D34346}" presName="accent_1" presStyleCnt="0"/>
      <dgm:spPr/>
    </dgm:pt>
    <dgm:pt modelId="{8E80807A-E4B6-46D3-9C88-FE9192972D0A}" type="pres">
      <dgm:prSet presAssocID="{EDF1BB67-5167-4AD5-9D9B-3D6800D34346}" presName="accentRepeatNode" presStyleLbl="solidFgAcc1" presStyleIdx="0" presStyleCnt="7"/>
      <dgm:spPr/>
    </dgm:pt>
    <dgm:pt modelId="{FE79373C-FED7-46A0-91E7-9CBA14C55F2D}" type="pres">
      <dgm:prSet presAssocID="{F947C033-01FB-42B1-868E-81DA15744249}" presName="text_2" presStyleLbl="node1" presStyleIdx="1" presStyleCnt="7">
        <dgm:presLayoutVars>
          <dgm:bulletEnabled val="1"/>
        </dgm:presLayoutVars>
      </dgm:prSet>
      <dgm:spPr/>
      <dgm:t>
        <a:bodyPr/>
        <a:lstStyle/>
        <a:p>
          <a:endParaRPr lang="en-ZA"/>
        </a:p>
      </dgm:t>
    </dgm:pt>
    <dgm:pt modelId="{63357D1E-37E6-4889-AFA6-051968F0F56E}" type="pres">
      <dgm:prSet presAssocID="{F947C033-01FB-42B1-868E-81DA15744249}" presName="accent_2" presStyleCnt="0"/>
      <dgm:spPr/>
    </dgm:pt>
    <dgm:pt modelId="{DDD01263-3906-4CE7-970A-6223111A91A3}" type="pres">
      <dgm:prSet presAssocID="{F947C033-01FB-42B1-868E-81DA15744249}" presName="accentRepeatNode" presStyleLbl="solidFgAcc1" presStyleIdx="1" presStyleCnt="7"/>
      <dgm:spPr/>
    </dgm:pt>
    <dgm:pt modelId="{02E2F6F0-9BF3-4FBF-8C57-7B0BFC624849}" type="pres">
      <dgm:prSet presAssocID="{CFC61D6A-27FB-4C30-8576-50E44380C3F2}" presName="text_3" presStyleLbl="node1" presStyleIdx="2" presStyleCnt="7">
        <dgm:presLayoutVars>
          <dgm:bulletEnabled val="1"/>
        </dgm:presLayoutVars>
      </dgm:prSet>
      <dgm:spPr/>
      <dgm:t>
        <a:bodyPr/>
        <a:lstStyle/>
        <a:p>
          <a:endParaRPr lang="en-ZA"/>
        </a:p>
      </dgm:t>
    </dgm:pt>
    <dgm:pt modelId="{33076A9E-E315-4C40-9E11-F588E10742E7}" type="pres">
      <dgm:prSet presAssocID="{CFC61D6A-27FB-4C30-8576-50E44380C3F2}" presName="accent_3" presStyleCnt="0"/>
      <dgm:spPr/>
    </dgm:pt>
    <dgm:pt modelId="{AF1BE606-4CB2-4723-B845-2067F87FDDFB}" type="pres">
      <dgm:prSet presAssocID="{CFC61D6A-27FB-4C30-8576-50E44380C3F2}" presName="accentRepeatNode" presStyleLbl="solidFgAcc1" presStyleIdx="2" presStyleCnt="7"/>
      <dgm:spPr/>
    </dgm:pt>
    <dgm:pt modelId="{F6033739-C425-4472-BB30-411D5FD47B84}" type="pres">
      <dgm:prSet presAssocID="{CB3F78C1-1EB1-4DAF-B63A-7BD8D2965BB1}" presName="text_4" presStyleLbl="node1" presStyleIdx="3" presStyleCnt="7">
        <dgm:presLayoutVars>
          <dgm:bulletEnabled val="1"/>
        </dgm:presLayoutVars>
      </dgm:prSet>
      <dgm:spPr/>
      <dgm:t>
        <a:bodyPr/>
        <a:lstStyle/>
        <a:p>
          <a:endParaRPr lang="en-ZA"/>
        </a:p>
      </dgm:t>
    </dgm:pt>
    <dgm:pt modelId="{AFA8FC61-CEFD-448F-B0E8-D78371F414A7}" type="pres">
      <dgm:prSet presAssocID="{CB3F78C1-1EB1-4DAF-B63A-7BD8D2965BB1}" presName="accent_4" presStyleCnt="0"/>
      <dgm:spPr/>
    </dgm:pt>
    <dgm:pt modelId="{FEADCD81-72D6-41E3-B516-CB7F4B6986E6}" type="pres">
      <dgm:prSet presAssocID="{CB3F78C1-1EB1-4DAF-B63A-7BD8D2965BB1}" presName="accentRepeatNode" presStyleLbl="solidFgAcc1" presStyleIdx="3" presStyleCnt="7"/>
      <dgm:spPr/>
    </dgm:pt>
    <dgm:pt modelId="{9E0E6B06-B5AE-4B9C-B3B7-C52FE4496A44}" type="pres">
      <dgm:prSet presAssocID="{A81C434B-C966-4D88-9351-567F41704F55}" presName="text_5" presStyleLbl="node1" presStyleIdx="4" presStyleCnt="7">
        <dgm:presLayoutVars>
          <dgm:bulletEnabled val="1"/>
        </dgm:presLayoutVars>
      </dgm:prSet>
      <dgm:spPr/>
      <dgm:t>
        <a:bodyPr/>
        <a:lstStyle/>
        <a:p>
          <a:endParaRPr lang="en-ZA"/>
        </a:p>
      </dgm:t>
    </dgm:pt>
    <dgm:pt modelId="{D62BF4FB-150A-4626-B4F3-2C55DF61FFC7}" type="pres">
      <dgm:prSet presAssocID="{A81C434B-C966-4D88-9351-567F41704F55}" presName="accent_5" presStyleCnt="0"/>
      <dgm:spPr/>
    </dgm:pt>
    <dgm:pt modelId="{54F7E827-5D6E-4FD1-8D69-9D04196516AD}" type="pres">
      <dgm:prSet presAssocID="{A81C434B-C966-4D88-9351-567F41704F55}" presName="accentRepeatNode" presStyleLbl="solidFgAcc1" presStyleIdx="4" presStyleCnt="7"/>
      <dgm:spPr/>
    </dgm:pt>
    <dgm:pt modelId="{774DAC18-3A9F-4714-B0D7-98027A09B483}" type="pres">
      <dgm:prSet presAssocID="{2F14DFD7-15A9-48F6-9452-317F9DC5A35C}" presName="text_6" presStyleLbl="node1" presStyleIdx="5" presStyleCnt="7">
        <dgm:presLayoutVars>
          <dgm:bulletEnabled val="1"/>
        </dgm:presLayoutVars>
      </dgm:prSet>
      <dgm:spPr/>
      <dgm:t>
        <a:bodyPr/>
        <a:lstStyle/>
        <a:p>
          <a:endParaRPr lang="en-ZA"/>
        </a:p>
      </dgm:t>
    </dgm:pt>
    <dgm:pt modelId="{2B0F9476-B833-456C-9462-F211C46094A8}" type="pres">
      <dgm:prSet presAssocID="{2F14DFD7-15A9-48F6-9452-317F9DC5A35C}" presName="accent_6" presStyleCnt="0"/>
      <dgm:spPr/>
    </dgm:pt>
    <dgm:pt modelId="{FB44D759-72BE-4B24-B134-69D24F58289C}" type="pres">
      <dgm:prSet presAssocID="{2F14DFD7-15A9-48F6-9452-317F9DC5A35C}" presName="accentRepeatNode" presStyleLbl="solidFgAcc1" presStyleIdx="5" presStyleCnt="7"/>
      <dgm:spPr/>
    </dgm:pt>
    <dgm:pt modelId="{40369871-E55E-40EE-AB1A-F87322822966}" type="pres">
      <dgm:prSet presAssocID="{3A5C0498-83A6-4F24-A116-4CE6205F465D}" presName="text_7" presStyleLbl="node1" presStyleIdx="6" presStyleCnt="7">
        <dgm:presLayoutVars>
          <dgm:bulletEnabled val="1"/>
        </dgm:presLayoutVars>
      </dgm:prSet>
      <dgm:spPr/>
      <dgm:t>
        <a:bodyPr/>
        <a:lstStyle/>
        <a:p>
          <a:endParaRPr lang="en-ZA"/>
        </a:p>
      </dgm:t>
    </dgm:pt>
    <dgm:pt modelId="{ED11A6D5-6C09-4661-AD6B-38DBF8CF0E4F}" type="pres">
      <dgm:prSet presAssocID="{3A5C0498-83A6-4F24-A116-4CE6205F465D}" presName="accent_7" presStyleCnt="0"/>
      <dgm:spPr/>
    </dgm:pt>
    <dgm:pt modelId="{09D2313B-59EE-4F3D-9139-82C0B5FE08E1}" type="pres">
      <dgm:prSet presAssocID="{3A5C0498-83A6-4F24-A116-4CE6205F465D}" presName="accentRepeatNode" presStyleLbl="solidFgAcc1" presStyleIdx="6" presStyleCnt="7"/>
      <dgm:spPr/>
    </dgm:pt>
  </dgm:ptLst>
  <dgm:cxnLst>
    <dgm:cxn modelId="{2EF2F7BF-3916-49E9-82EA-3A01BCCBAC42}" type="presOf" srcId="{EDF1BB67-5167-4AD5-9D9B-3D6800D34346}" destId="{9BAE1945-568C-40B7-A890-0992A6615E97}" srcOrd="0" destOrd="0" presId="urn:microsoft.com/office/officeart/2008/layout/VerticalCurvedList"/>
    <dgm:cxn modelId="{7ACC72C6-A451-484F-9A8D-40E31D4A29A6}" srcId="{3222F15E-835C-40FA-A1C8-C1657B13C6FE}" destId="{CFC61D6A-27FB-4C30-8576-50E44380C3F2}" srcOrd="2" destOrd="0" parTransId="{38ACFDBC-BB72-4A75-A427-0EB2941AC3AB}" sibTransId="{697E435D-81F9-43E0-8E29-189A0A7F594D}"/>
    <dgm:cxn modelId="{393D0A42-06E3-40A8-A1FA-732E9E9C21E4}" type="presOf" srcId="{3222F15E-835C-40FA-A1C8-C1657B13C6FE}" destId="{CCFD31A0-BD73-4B8F-A762-7F87BC0A8D86}" srcOrd="0" destOrd="0" presId="urn:microsoft.com/office/officeart/2008/layout/VerticalCurvedList"/>
    <dgm:cxn modelId="{25DC8006-19D9-44B3-8248-A43C197D3D65}" srcId="{3222F15E-835C-40FA-A1C8-C1657B13C6FE}" destId="{3A5C0498-83A6-4F24-A116-4CE6205F465D}" srcOrd="6" destOrd="0" parTransId="{EB5F2114-21DA-46F1-9817-69AAACFC9212}" sibTransId="{80D95BB5-BC81-4164-B62A-BCEB1462559C}"/>
    <dgm:cxn modelId="{DEC2049A-A511-4D18-A360-484727775F70}" srcId="{3222F15E-835C-40FA-A1C8-C1657B13C6FE}" destId="{2F14DFD7-15A9-48F6-9452-317F9DC5A35C}" srcOrd="5" destOrd="0" parTransId="{269345BA-DFEA-4CC6-9E51-0DF5E132E131}" sibTransId="{2D2CB686-C6BA-4415-8202-376CF7AD8082}"/>
    <dgm:cxn modelId="{CBC0316D-2357-4C60-AAE8-9F75EFFAF0D6}" srcId="{3222F15E-835C-40FA-A1C8-C1657B13C6FE}" destId="{CB3F78C1-1EB1-4DAF-B63A-7BD8D2965BB1}" srcOrd="3" destOrd="0" parTransId="{BEE2699E-956B-4C4F-A277-AC177B73D26B}" sibTransId="{41B2EBAF-27A3-444D-AB37-2378EB394493}"/>
    <dgm:cxn modelId="{316A4ADC-842F-4998-9E65-A9E80E03E7F0}" srcId="{3222F15E-835C-40FA-A1C8-C1657B13C6FE}" destId="{A81C434B-C966-4D88-9351-567F41704F55}" srcOrd="4" destOrd="0" parTransId="{2F9DBAE9-9807-4942-9834-0EAA3A8572FF}" sibTransId="{CF9A0084-DEF7-4864-8E62-5786FE76E4A6}"/>
    <dgm:cxn modelId="{3EF0C01C-F401-43B7-B864-EF27C2EB5530}" type="presOf" srcId="{A81C434B-C966-4D88-9351-567F41704F55}" destId="{9E0E6B06-B5AE-4B9C-B3B7-C52FE4496A44}" srcOrd="0" destOrd="0" presId="urn:microsoft.com/office/officeart/2008/layout/VerticalCurvedList"/>
    <dgm:cxn modelId="{C235C6CB-9753-4F99-B9ED-425B79FD654A}" type="presOf" srcId="{F947C033-01FB-42B1-868E-81DA15744249}" destId="{FE79373C-FED7-46A0-91E7-9CBA14C55F2D}" srcOrd="0" destOrd="0" presId="urn:microsoft.com/office/officeart/2008/layout/VerticalCurvedList"/>
    <dgm:cxn modelId="{5598BAE5-9BEC-46FF-9EA8-AAA052BB24D4}" type="presOf" srcId="{CFC61D6A-27FB-4C30-8576-50E44380C3F2}" destId="{02E2F6F0-9BF3-4FBF-8C57-7B0BFC624849}" srcOrd="0" destOrd="0" presId="urn:microsoft.com/office/officeart/2008/layout/VerticalCurvedList"/>
    <dgm:cxn modelId="{397321A7-D31E-4403-BF39-C417C3D5FA5F}" type="presOf" srcId="{3A5C0498-83A6-4F24-A116-4CE6205F465D}" destId="{40369871-E55E-40EE-AB1A-F87322822966}" srcOrd="0" destOrd="0" presId="urn:microsoft.com/office/officeart/2008/layout/VerticalCurvedList"/>
    <dgm:cxn modelId="{8BBFCACA-7A1B-4C2B-95CA-F2CC37858BE7}" srcId="{3222F15E-835C-40FA-A1C8-C1657B13C6FE}" destId="{F947C033-01FB-42B1-868E-81DA15744249}" srcOrd="1" destOrd="0" parTransId="{7E64EDCB-C0AE-43DF-AC80-75AE105DDB13}" sibTransId="{C7CF37A4-88CB-4125-9786-64841FE5CF7A}"/>
    <dgm:cxn modelId="{9794564F-EED6-4D47-A84F-09D4A647A31F}" type="presOf" srcId="{4E705E4B-83A9-49EE-B5D1-9B4E487C990C}" destId="{70F541BB-E90E-4A44-947E-1BC9A51092BA}" srcOrd="0" destOrd="0" presId="urn:microsoft.com/office/officeart/2008/layout/VerticalCurvedList"/>
    <dgm:cxn modelId="{DAD4F330-0DE5-48AF-8F89-E0F83353C726}" type="presOf" srcId="{2F14DFD7-15A9-48F6-9452-317F9DC5A35C}" destId="{774DAC18-3A9F-4714-B0D7-98027A09B483}" srcOrd="0" destOrd="0" presId="urn:microsoft.com/office/officeart/2008/layout/VerticalCurvedList"/>
    <dgm:cxn modelId="{D25443E9-C16D-4B57-85F2-1233C287B3BC}" srcId="{3222F15E-835C-40FA-A1C8-C1657B13C6FE}" destId="{EDF1BB67-5167-4AD5-9D9B-3D6800D34346}" srcOrd="0" destOrd="0" parTransId="{41D4BFCC-B88D-489A-9B9A-914F435B8E40}" sibTransId="{4E705E4B-83A9-49EE-B5D1-9B4E487C990C}"/>
    <dgm:cxn modelId="{99A84786-1853-4D31-844A-874FFC9596B7}" type="presOf" srcId="{CB3F78C1-1EB1-4DAF-B63A-7BD8D2965BB1}" destId="{F6033739-C425-4472-BB30-411D5FD47B84}" srcOrd="0" destOrd="0" presId="urn:microsoft.com/office/officeart/2008/layout/VerticalCurvedList"/>
    <dgm:cxn modelId="{3D555D55-C918-4FE5-A61E-5E5712BD82B3}" type="presParOf" srcId="{CCFD31A0-BD73-4B8F-A762-7F87BC0A8D86}" destId="{EE238623-9040-45FC-B516-3B29EEAD08F2}" srcOrd="0" destOrd="0" presId="urn:microsoft.com/office/officeart/2008/layout/VerticalCurvedList"/>
    <dgm:cxn modelId="{32454848-55D5-489F-9C00-35F9C25852E4}" type="presParOf" srcId="{EE238623-9040-45FC-B516-3B29EEAD08F2}" destId="{72119134-F598-47E9-BA32-3C2F982804FB}" srcOrd="0" destOrd="0" presId="urn:microsoft.com/office/officeart/2008/layout/VerticalCurvedList"/>
    <dgm:cxn modelId="{952F99B5-BBB3-47E9-BD58-5FFF3D64FE28}" type="presParOf" srcId="{72119134-F598-47E9-BA32-3C2F982804FB}" destId="{33CE9AC4-4CA8-4936-AA10-230CA735A29B}" srcOrd="0" destOrd="0" presId="urn:microsoft.com/office/officeart/2008/layout/VerticalCurvedList"/>
    <dgm:cxn modelId="{5DBBED39-125F-4874-A8F2-A736E1D720CD}" type="presParOf" srcId="{72119134-F598-47E9-BA32-3C2F982804FB}" destId="{70F541BB-E90E-4A44-947E-1BC9A51092BA}" srcOrd="1" destOrd="0" presId="urn:microsoft.com/office/officeart/2008/layout/VerticalCurvedList"/>
    <dgm:cxn modelId="{5790FD1F-796D-493F-A233-4D569854BCF8}" type="presParOf" srcId="{72119134-F598-47E9-BA32-3C2F982804FB}" destId="{0B75A9E9-3CD7-4DEA-AA50-88D14249FBB2}" srcOrd="2" destOrd="0" presId="urn:microsoft.com/office/officeart/2008/layout/VerticalCurvedList"/>
    <dgm:cxn modelId="{12982F19-F266-4C23-838A-30AC731059FD}" type="presParOf" srcId="{72119134-F598-47E9-BA32-3C2F982804FB}" destId="{7F11D26E-4536-4D93-BE01-40F1D52B1FF9}" srcOrd="3" destOrd="0" presId="urn:microsoft.com/office/officeart/2008/layout/VerticalCurvedList"/>
    <dgm:cxn modelId="{92780485-3755-49FD-8409-008082085A24}" type="presParOf" srcId="{EE238623-9040-45FC-B516-3B29EEAD08F2}" destId="{9BAE1945-568C-40B7-A890-0992A6615E97}" srcOrd="1" destOrd="0" presId="urn:microsoft.com/office/officeart/2008/layout/VerticalCurvedList"/>
    <dgm:cxn modelId="{5D40F3F5-E6AF-421D-BD59-4BF38428F75F}" type="presParOf" srcId="{EE238623-9040-45FC-B516-3B29EEAD08F2}" destId="{73C78E7E-AB60-4223-8914-B0B80E521B62}" srcOrd="2" destOrd="0" presId="urn:microsoft.com/office/officeart/2008/layout/VerticalCurvedList"/>
    <dgm:cxn modelId="{FD1A9FC9-6D39-462C-A75D-2ED1477C027A}" type="presParOf" srcId="{73C78E7E-AB60-4223-8914-B0B80E521B62}" destId="{8E80807A-E4B6-46D3-9C88-FE9192972D0A}" srcOrd="0" destOrd="0" presId="urn:microsoft.com/office/officeart/2008/layout/VerticalCurvedList"/>
    <dgm:cxn modelId="{99D0AED6-B343-43CB-8EFB-933B270C2875}" type="presParOf" srcId="{EE238623-9040-45FC-B516-3B29EEAD08F2}" destId="{FE79373C-FED7-46A0-91E7-9CBA14C55F2D}" srcOrd="3" destOrd="0" presId="urn:microsoft.com/office/officeart/2008/layout/VerticalCurvedList"/>
    <dgm:cxn modelId="{E4FEEB51-B1F5-4E42-BF1F-28DD52359CBA}" type="presParOf" srcId="{EE238623-9040-45FC-B516-3B29EEAD08F2}" destId="{63357D1E-37E6-4889-AFA6-051968F0F56E}" srcOrd="4" destOrd="0" presId="urn:microsoft.com/office/officeart/2008/layout/VerticalCurvedList"/>
    <dgm:cxn modelId="{1A75FC51-E53B-4169-BDE6-3500723C0B5D}" type="presParOf" srcId="{63357D1E-37E6-4889-AFA6-051968F0F56E}" destId="{DDD01263-3906-4CE7-970A-6223111A91A3}" srcOrd="0" destOrd="0" presId="urn:microsoft.com/office/officeart/2008/layout/VerticalCurvedList"/>
    <dgm:cxn modelId="{9B490D33-DFDE-4F50-92B3-6306E1E560A1}" type="presParOf" srcId="{EE238623-9040-45FC-B516-3B29EEAD08F2}" destId="{02E2F6F0-9BF3-4FBF-8C57-7B0BFC624849}" srcOrd="5" destOrd="0" presId="urn:microsoft.com/office/officeart/2008/layout/VerticalCurvedList"/>
    <dgm:cxn modelId="{B1DE310E-2F31-43D3-BB59-99E5BE2E348B}" type="presParOf" srcId="{EE238623-9040-45FC-B516-3B29EEAD08F2}" destId="{33076A9E-E315-4C40-9E11-F588E10742E7}" srcOrd="6" destOrd="0" presId="urn:microsoft.com/office/officeart/2008/layout/VerticalCurvedList"/>
    <dgm:cxn modelId="{106F1C95-B28A-4A6E-926F-FFE3CE086B7E}" type="presParOf" srcId="{33076A9E-E315-4C40-9E11-F588E10742E7}" destId="{AF1BE606-4CB2-4723-B845-2067F87FDDFB}" srcOrd="0" destOrd="0" presId="urn:microsoft.com/office/officeart/2008/layout/VerticalCurvedList"/>
    <dgm:cxn modelId="{F909C7AD-00BD-4D99-9860-8F441005D74A}" type="presParOf" srcId="{EE238623-9040-45FC-B516-3B29EEAD08F2}" destId="{F6033739-C425-4472-BB30-411D5FD47B84}" srcOrd="7" destOrd="0" presId="urn:microsoft.com/office/officeart/2008/layout/VerticalCurvedList"/>
    <dgm:cxn modelId="{A9FC2A2B-568E-46C5-8555-B829E5601DCD}" type="presParOf" srcId="{EE238623-9040-45FC-B516-3B29EEAD08F2}" destId="{AFA8FC61-CEFD-448F-B0E8-D78371F414A7}" srcOrd="8" destOrd="0" presId="urn:microsoft.com/office/officeart/2008/layout/VerticalCurvedList"/>
    <dgm:cxn modelId="{B62F1168-23DD-4E68-96B9-21B748ED46F7}" type="presParOf" srcId="{AFA8FC61-CEFD-448F-B0E8-D78371F414A7}" destId="{FEADCD81-72D6-41E3-B516-CB7F4B6986E6}" srcOrd="0" destOrd="0" presId="urn:microsoft.com/office/officeart/2008/layout/VerticalCurvedList"/>
    <dgm:cxn modelId="{2E374772-FB47-418D-A404-472110EEDA06}" type="presParOf" srcId="{EE238623-9040-45FC-B516-3B29EEAD08F2}" destId="{9E0E6B06-B5AE-4B9C-B3B7-C52FE4496A44}" srcOrd="9" destOrd="0" presId="urn:microsoft.com/office/officeart/2008/layout/VerticalCurvedList"/>
    <dgm:cxn modelId="{615780AB-294A-45A4-BE49-D8B3263C0750}" type="presParOf" srcId="{EE238623-9040-45FC-B516-3B29EEAD08F2}" destId="{D62BF4FB-150A-4626-B4F3-2C55DF61FFC7}" srcOrd="10" destOrd="0" presId="urn:microsoft.com/office/officeart/2008/layout/VerticalCurvedList"/>
    <dgm:cxn modelId="{6CB3F8C7-23F6-48F9-8C7E-664D2916E6BC}" type="presParOf" srcId="{D62BF4FB-150A-4626-B4F3-2C55DF61FFC7}" destId="{54F7E827-5D6E-4FD1-8D69-9D04196516AD}" srcOrd="0" destOrd="0" presId="urn:microsoft.com/office/officeart/2008/layout/VerticalCurvedList"/>
    <dgm:cxn modelId="{F8F3DFC0-5FE6-46F0-B7E0-D842D93D8FFD}" type="presParOf" srcId="{EE238623-9040-45FC-B516-3B29EEAD08F2}" destId="{774DAC18-3A9F-4714-B0D7-98027A09B483}" srcOrd="11" destOrd="0" presId="urn:microsoft.com/office/officeart/2008/layout/VerticalCurvedList"/>
    <dgm:cxn modelId="{A5E45565-37F8-4B7B-BA08-A5022B259B09}" type="presParOf" srcId="{EE238623-9040-45FC-B516-3B29EEAD08F2}" destId="{2B0F9476-B833-456C-9462-F211C46094A8}" srcOrd="12" destOrd="0" presId="urn:microsoft.com/office/officeart/2008/layout/VerticalCurvedList"/>
    <dgm:cxn modelId="{6B4A8FD4-F4BA-4311-9672-3896D43F1D28}" type="presParOf" srcId="{2B0F9476-B833-456C-9462-F211C46094A8}" destId="{FB44D759-72BE-4B24-B134-69D24F58289C}" srcOrd="0" destOrd="0" presId="urn:microsoft.com/office/officeart/2008/layout/VerticalCurvedList"/>
    <dgm:cxn modelId="{2BA25433-B561-4DA4-8D78-35634FBDBB89}" type="presParOf" srcId="{EE238623-9040-45FC-B516-3B29EEAD08F2}" destId="{40369871-E55E-40EE-AB1A-F87322822966}" srcOrd="13" destOrd="0" presId="urn:microsoft.com/office/officeart/2008/layout/VerticalCurvedList"/>
    <dgm:cxn modelId="{5BB300A4-1D55-49FF-BC7A-0FEFA29DB05A}" type="presParOf" srcId="{EE238623-9040-45FC-B516-3B29EEAD08F2}" destId="{ED11A6D5-6C09-4661-AD6B-38DBF8CF0E4F}" srcOrd="14" destOrd="0" presId="urn:microsoft.com/office/officeart/2008/layout/VerticalCurvedList"/>
    <dgm:cxn modelId="{AA128C9F-2FDE-48AD-BB7B-64C834E09EAD}" type="presParOf" srcId="{ED11A6D5-6C09-4661-AD6B-38DBF8CF0E4F}" destId="{09D2313B-59EE-4F3D-9139-82C0B5FE08E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22F15E-835C-40FA-A1C8-C1657B13C6FE}"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ZA"/>
        </a:p>
      </dgm:t>
    </dgm:pt>
    <dgm:pt modelId="{EDF1BB67-5167-4AD5-9D9B-3D6800D34346}">
      <dgm:prSet phldrT="[Text]"/>
      <dgm:spPr/>
      <dgm:t>
        <a:bodyPr/>
        <a:lstStyle/>
        <a:p>
          <a:r>
            <a:rPr lang="en-US" dirty="0"/>
            <a:t>Monitoring and Oversight</a:t>
          </a:r>
          <a:endParaRPr lang="en-ZA" dirty="0"/>
        </a:p>
      </dgm:t>
    </dgm:pt>
    <dgm:pt modelId="{41D4BFCC-B88D-489A-9B9A-914F435B8E40}" type="parTrans" cxnId="{D25443E9-C16D-4B57-85F2-1233C287B3BC}">
      <dgm:prSet/>
      <dgm:spPr/>
      <dgm:t>
        <a:bodyPr/>
        <a:lstStyle/>
        <a:p>
          <a:endParaRPr lang="en-ZA"/>
        </a:p>
      </dgm:t>
    </dgm:pt>
    <dgm:pt modelId="{4E705E4B-83A9-49EE-B5D1-9B4E487C990C}" type="sibTrans" cxnId="{D25443E9-C16D-4B57-85F2-1233C287B3BC}">
      <dgm:prSet/>
      <dgm:spPr/>
      <dgm:t>
        <a:bodyPr/>
        <a:lstStyle/>
        <a:p>
          <a:endParaRPr lang="en-ZA"/>
        </a:p>
      </dgm:t>
    </dgm:pt>
    <dgm:pt modelId="{F947C033-01FB-42B1-868E-81DA15744249}">
      <dgm:prSet phldrT="[Text]"/>
      <dgm:spPr/>
      <dgm:t>
        <a:bodyPr/>
        <a:lstStyle/>
        <a:p>
          <a:r>
            <a:rPr lang="en-US" dirty="0"/>
            <a:t>FRP Implementation </a:t>
          </a:r>
          <a:endParaRPr lang="en-ZA" dirty="0"/>
        </a:p>
      </dgm:t>
    </dgm:pt>
    <dgm:pt modelId="{7E64EDCB-C0AE-43DF-AC80-75AE105DDB13}" type="parTrans" cxnId="{8BBFCACA-7A1B-4C2B-95CA-F2CC37858BE7}">
      <dgm:prSet/>
      <dgm:spPr/>
      <dgm:t>
        <a:bodyPr/>
        <a:lstStyle/>
        <a:p>
          <a:endParaRPr lang="en-ZA"/>
        </a:p>
      </dgm:t>
    </dgm:pt>
    <dgm:pt modelId="{C7CF37A4-88CB-4125-9786-64841FE5CF7A}" type="sibTrans" cxnId="{8BBFCACA-7A1B-4C2B-95CA-F2CC37858BE7}">
      <dgm:prSet/>
      <dgm:spPr/>
      <dgm:t>
        <a:bodyPr/>
        <a:lstStyle/>
        <a:p>
          <a:endParaRPr lang="en-ZA"/>
        </a:p>
      </dgm:t>
    </dgm:pt>
    <dgm:pt modelId="{CFC61D6A-27FB-4C30-8576-50E44380C3F2}">
      <dgm:prSet phldrT="[Text]"/>
      <dgm:spPr/>
      <dgm:t>
        <a:bodyPr/>
        <a:lstStyle/>
        <a:p>
          <a:r>
            <a:rPr lang="en-US" dirty="0"/>
            <a:t>Institutionalization of FRP</a:t>
          </a:r>
          <a:endParaRPr lang="en-ZA" dirty="0"/>
        </a:p>
      </dgm:t>
    </dgm:pt>
    <dgm:pt modelId="{38ACFDBC-BB72-4A75-A427-0EB2941AC3AB}" type="parTrans" cxnId="{7ACC72C6-A451-484F-9A8D-40E31D4A29A6}">
      <dgm:prSet/>
      <dgm:spPr/>
      <dgm:t>
        <a:bodyPr/>
        <a:lstStyle/>
        <a:p>
          <a:endParaRPr lang="en-ZA"/>
        </a:p>
      </dgm:t>
    </dgm:pt>
    <dgm:pt modelId="{697E435D-81F9-43E0-8E29-189A0A7F594D}" type="sibTrans" cxnId="{7ACC72C6-A451-484F-9A8D-40E31D4A29A6}">
      <dgm:prSet/>
      <dgm:spPr/>
      <dgm:t>
        <a:bodyPr/>
        <a:lstStyle/>
        <a:p>
          <a:endParaRPr lang="en-ZA"/>
        </a:p>
      </dgm:t>
    </dgm:pt>
    <dgm:pt modelId="{CB3F78C1-1EB1-4DAF-B63A-7BD8D2965BB1}">
      <dgm:prSet/>
      <dgm:spPr/>
      <dgm:t>
        <a:bodyPr/>
        <a:lstStyle/>
        <a:p>
          <a:r>
            <a:rPr lang="en-US" dirty="0"/>
            <a:t>Key success factors </a:t>
          </a:r>
          <a:endParaRPr lang="en-ZA" dirty="0"/>
        </a:p>
      </dgm:t>
    </dgm:pt>
    <dgm:pt modelId="{BEE2699E-956B-4C4F-A277-AC177B73D26B}" type="parTrans" cxnId="{CBC0316D-2357-4C60-AAE8-9F75EFFAF0D6}">
      <dgm:prSet/>
      <dgm:spPr/>
      <dgm:t>
        <a:bodyPr/>
        <a:lstStyle/>
        <a:p>
          <a:endParaRPr lang="en-ZA"/>
        </a:p>
      </dgm:t>
    </dgm:pt>
    <dgm:pt modelId="{41B2EBAF-27A3-444D-AB37-2378EB394493}" type="sibTrans" cxnId="{CBC0316D-2357-4C60-AAE8-9F75EFFAF0D6}">
      <dgm:prSet/>
      <dgm:spPr/>
      <dgm:t>
        <a:bodyPr/>
        <a:lstStyle/>
        <a:p>
          <a:endParaRPr lang="en-ZA"/>
        </a:p>
      </dgm:t>
    </dgm:pt>
    <dgm:pt modelId="{2F14DFD7-15A9-48F6-9452-317F9DC5A35C}">
      <dgm:prSet/>
      <dgm:spPr/>
      <dgm:t>
        <a:bodyPr/>
        <a:lstStyle/>
        <a:p>
          <a:r>
            <a:rPr lang="en-US" dirty="0"/>
            <a:t>Way forward </a:t>
          </a:r>
          <a:endParaRPr lang="en-ZA" dirty="0"/>
        </a:p>
      </dgm:t>
    </dgm:pt>
    <dgm:pt modelId="{269345BA-DFEA-4CC6-9E51-0DF5E132E131}" type="parTrans" cxnId="{DEC2049A-A511-4D18-A360-484727775F70}">
      <dgm:prSet/>
      <dgm:spPr/>
      <dgm:t>
        <a:bodyPr/>
        <a:lstStyle/>
        <a:p>
          <a:endParaRPr lang="en-ZA"/>
        </a:p>
      </dgm:t>
    </dgm:pt>
    <dgm:pt modelId="{2D2CB686-C6BA-4415-8202-376CF7AD8082}" type="sibTrans" cxnId="{DEC2049A-A511-4D18-A360-484727775F70}">
      <dgm:prSet/>
      <dgm:spPr/>
      <dgm:t>
        <a:bodyPr/>
        <a:lstStyle/>
        <a:p>
          <a:endParaRPr lang="en-ZA"/>
        </a:p>
      </dgm:t>
    </dgm:pt>
    <dgm:pt modelId="{CE4065F0-B58A-4202-803E-F63F89E292BC}">
      <dgm:prSet/>
      <dgm:spPr/>
      <dgm:t>
        <a:bodyPr/>
        <a:lstStyle/>
        <a:p>
          <a:r>
            <a:rPr lang="en-US" dirty="0"/>
            <a:t>Role of the Council </a:t>
          </a:r>
          <a:endParaRPr lang="en-ZA" dirty="0"/>
        </a:p>
      </dgm:t>
    </dgm:pt>
    <dgm:pt modelId="{43338DDD-9033-48EE-9A87-59BF799A71C4}" type="parTrans" cxnId="{4172EAA9-767E-453C-8D40-EB75DC8ADF25}">
      <dgm:prSet/>
      <dgm:spPr/>
      <dgm:t>
        <a:bodyPr/>
        <a:lstStyle/>
        <a:p>
          <a:endParaRPr lang="en-ZA"/>
        </a:p>
      </dgm:t>
    </dgm:pt>
    <dgm:pt modelId="{BF3F436F-C67F-4A61-B4EF-73154EADA02C}" type="sibTrans" cxnId="{4172EAA9-767E-453C-8D40-EB75DC8ADF25}">
      <dgm:prSet/>
      <dgm:spPr/>
      <dgm:t>
        <a:bodyPr/>
        <a:lstStyle/>
        <a:p>
          <a:endParaRPr lang="en-ZA"/>
        </a:p>
      </dgm:t>
    </dgm:pt>
    <dgm:pt modelId="{027E3581-25E9-4643-B9A0-C8D8E1B96790}">
      <dgm:prSet/>
      <dgm:spPr/>
      <dgm:t>
        <a:bodyPr/>
        <a:lstStyle/>
        <a:p>
          <a:r>
            <a:rPr lang="en-US" dirty="0"/>
            <a:t>The role of </a:t>
          </a:r>
          <a:r>
            <a:rPr lang="en-US" dirty="0" err="1"/>
            <a:t>Mafube</a:t>
          </a:r>
          <a:r>
            <a:rPr lang="en-US" dirty="0"/>
            <a:t> Council</a:t>
          </a:r>
          <a:endParaRPr lang="en-ZA" dirty="0"/>
        </a:p>
      </dgm:t>
    </dgm:pt>
    <dgm:pt modelId="{35121B20-77E7-4022-B41A-EB7E30C59A71}" type="parTrans" cxnId="{B99595B8-FCAD-4876-9CAE-39BA1A67EF62}">
      <dgm:prSet/>
      <dgm:spPr/>
      <dgm:t>
        <a:bodyPr/>
        <a:lstStyle/>
        <a:p>
          <a:endParaRPr lang="en-ZA"/>
        </a:p>
      </dgm:t>
    </dgm:pt>
    <dgm:pt modelId="{FEEE3170-B987-4825-8AB5-54DE4118FE6F}" type="sibTrans" cxnId="{B99595B8-FCAD-4876-9CAE-39BA1A67EF62}">
      <dgm:prSet/>
      <dgm:spPr/>
      <dgm:t>
        <a:bodyPr/>
        <a:lstStyle/>
        <a:p>
          <a:endParaRPr lang="en-ZA"/>
        </a:p>
      </dgm:t>
    </dgm:pt>
    <dgm:pt modelId="{CCFD31A0-BD73-4B8F-A762-7F87BC0A8D86}" type="pres">
      <dgm:prSet presAssocID="{3222F15E-835C-40FA-A1C8-C1657B13C6FE}" presName="Name0" presStyleCnt="0">
        <dgm:presLayoutVars>
          <dgm:chMax val="7"/>
          <dgm:chPref val="7"/>
          <dgm:dir/>
        </dgm:presLayoutVars>
      </dgm:prSet>
      <dgm:spPr/>
      <dgm:t>
        <a:bodyPr/>
        <a:lstStyle/>
        <a:p>
          <a:endParaRPr lang="en-ZA"/>
        </a:p>
      </dgm:t>
    </dgm:pt>
    <dgm:pt modelId="{EE238623-9040-45FC-B516-3B29EEAD08F2}" type="pres">
      <dgm:prSet presAssocID="{3222F15E-835C-40FA-A1C8-C1657B13C6FE}" presName="Name1" presStyleCnt="0"/>
      <dgm:spPr/>
    </dgm:pt>
    <dgm:pt modelId="{72119134-F598-47E9-BA32-3C2F982804FB}" type="pres">
      <dgm:prSet presAssocID="{3222F15E-835C-40FA-A1C8-C1657B13C6FE}" presName="cycle" presStyleCnt="0"/>
      <dgm:spPr/>
    </dgm:pt>
    <dgm:pt modelId="{33CE9AC4-4CA8-4936-AA10-230CA735A29B}" type="pres">
      <dgm:prSet presAssocID="{3222F15E-835C-40FA-A1C8-C1657B13C6FE}" presName="srcNode" presStyleLbl="node1" presStyleIdx="0" presStyleCnt="7"/>
      <dgm:spPr/>
    </dgm:pt>
    <dgm:pt modelId="{70F541BB-E90E-4A44-947E-1BC9A51092BA}" type="pres">
      <dgm:prSet presAssocID="{3222F15E-835C-40FA-A1C8-C1657B13C6FE}" presName="conn" presStyleLbl="parChTrans1D2" presStyleIdx="0" presStyleCnt="1"/>
      <dgm:spPr/>
      <dgm:t>
        <a:bodyPr/>
        <a:lstStyle/>
        <a:p>
          <a:endParaRPr lang="en-ZA"/>
        </a:p>
      </dgm:t>
    </dgm:pt>
    <dgm:pt modelId="{0B75A9E9-3CD7-4DEA-AA50-88D14249FBB2}" type="pres">
      <dgm:prSet presAssocID="{3222F15E-835C-40FA-A1C8-C1657B13C6FE}" presName="extraNode" presStyleLbl="node1" presStyleIdx="0" presStyleCnt="7"/>
      <dgm:spPr/>
    </dgm:pt>
    <dgm:pt modelId="{7F11D26E-4536-4D93-BE01-40F1D52B1FF9}" type="pres">
      <dgm:prSet presAssocID="{3222F15E-835C-40FA-A1C8-C1657B13C6FE}" presName="dstNode" presStyleLbl="node1" presStyleIdx="0" presStyleCnt="7"/>
      <dgm:spPr/>
    </dgm:pt>
    <dgm:pt modelId="{178059B3-5239-4514-8A05-FB897F31D46A}" type="pres">
      <dgm:prSet presAssocID="{027E3581-25E9-4643-B9A0-C8D8E1B96790}" presName="text_1" presStyleLbl="node1" presStyleIdx="0" presStyleCnt="7">
        <dgm:presLayoutVars>
          <dgm:bulletEnabled val="1"/>
        </dgm:presLayoutVars>
      </dgm:prSet>
      <dgm:spPr/>
      <dgm:t>
        <a:bodyPr/>
        <a:lstStyle/>
        <a:p>
          <a:endParaRPr lang="en-ZA"/>
        </a:p>
      </dgm:t>
    </dgm:pt>
    <dgm:pt modelId="{E0E0BAC4-FB3D-4C59-8DB8-9424A7F94D28}" type="pres">
      <dgm:prSet presAssocID="{027E3581-25E9-4643-B9A0-C8D8E1B96790}" presName="accent_1" presStyleCnt="0"/>
      <dgm:spPr/>
    </dgm:pt>
    <dgm:pt modelId="{16B8F737-6951-44C6-8EA1-3BBEFA290CC2}" type="pres">
      <dgm:prSet presAssocID="{027E3581-25E9-4643-B9A0-C8D8E1B96790}" presName="accentRepeatNode" presStyleLbl="solidFgAcc1" presStyleIdx="0" presStyleCnt="7"/>
      <dgm:spPr/>
    </dgm:pt>
    <dgm:pt modelId="{1999B2D4-E798-43DD-A885-069DC3463DD8}" type="pres">
      <dgm:prSet presAssocID="{EDF1BB67-5167-4AD5-9D9B-3D6800D34346}" presName="text_2" presStyleLbl="node1" presStyleIdx="1" presStyleCnt="7">
        <dgm:presLayoutVars>
          <dgm:bulletEnabled val="1"/>
        </dgm:presLayoutVars>
      </dgm:prSet>
      <dgm:spPr/>
      <dgm:t>
        <a:bodyPr/>
        <a:lstStyle/>
        <a:p>
          <a:endParaRPr lang="en-ZA"/>
        </a:p>
      </dgm:t>
    </dgm:pt>
    <dgm:pt modelId="{EE5F40B3-99C1-4A1E-9992-3DDC7671E9A2}" type="pres">
      <dgm:prSet presAssocID="{EDF1BB67-5167-4AD5-9D9B-3D6800D34346}" presName="accent_2" presStyleCnt="0"/>
      <dgm:spPr/>
    </dgm:pt>
    <dgm:pt modelId="{8E80807A-E4B6-46D3-9C88-FE9192972D0A}" type="pres">
      <dgm:prSet presAssocID="{EDF1BB67-5167-4AD5-9D9B-3D6800D34346}" presName="accentRepeatNode" presStyleLbl="solidFgAcc1" presStyleIdx="1" presStyleCnt="7"/>
      <dgm:spPr/>
    </dgm:pt>
    <dgm:pt modelId="{2A887989-A931-48A3-B7E2-8590CD8643A8}" type="pres">
      <dgm:prSet presAssocID="{CE4065F0-B58A-4202-803E-F63F89E292BC}" presName="text_3" presStyleLbl="node1" presStyleIdx="2" presStyleCnt="7">
        <dgm:presLayoutVars>
          <dgm:bulletEnabled val="1"/>
        </dgm:presLayoutVars>
      </dgm:prSet>
      <dgm:spPr/>
      <dgm:t>
        <a:bodyPr/>
        <a:lstStyle/>
        <a:p>
          <a:endParaRPr lang="en-ZA"/>
        </a:p>
      </dgm:t>
    </dgm:pt>
    <dgm:pt modelId="{7741A1FD-E37B-41D9-8956-E4966B523C26}" type="pres">
      <dgm:prSet presAssocID="{CE4065F0-B58A-4202-803E-F63F89E292BC}" presName="accent_3" presStyleCnt="0"/>
      <dgm:spPr/>
    </dgm:pt>
    <dgm:pt modelId="{115C5C44-AB31-4546-99C7-C9D38A252D4C}" type="pres">
      <dgm:prSet presAssocID="{CE4065F0-B58A-4202-803E-F63F89E292BC}" presName="accentRepeatNode" presStyleLbl="solidFgAcc1" presStyleIdx="2" presStyleCnt="7"/>
      <dgm:spPr/>
    </dgm:pt>
    <dgm:pt modelId="{0653926B-90A8-4848-AEC4-518455F44B98}" type="pres">
      <dgm:prSet presAssocID="{F947C033-01FB-42B1-868E-81DA15744249}" presName="text_4" presStyleLbl="node1" presStyleIdx="3" presStyleCnt="7">
        <dgm:presLayoutVars>
          <dgm:bulletEnabled val="1"/>
        </dgm:presLayoutVars>
      </dgm:prSet>
      <dgm:spPr/>
      <dgm:t>
        <a:bodyPr/>
        <a:lstStyle/>
        <a:p>
          <a:endParaRPr lang="en-ZA"/>
        </a:p>
      </dgm:t>
    </dgm:pt>
    <dgm:pt modelId="{C64FAB55-4BCB-426E-851F-870508C0965F}" type="pres">
      <dgm:prSet presAssocID="{F947C033-01FB-42B1-868E-81DA15744249}" presName="accent_4" presStyleCnt="0"/>
      <dgm:spPr/>
    </dgm:pt>
    <dgm:pt modelId="{DDD01263-3906-4CE7-970A-6223111A91A3}" type="pres">
      <dgm:prSet presAssocID="{F947C033-01FB-42B1-868E-81DA15744249}" presName="accentRepeatNode" presStyleLbl="solidFgAcc1" presStyleIdx="3" presStyleCnt="7"/>
      <dgm:spPr/>
    </dgm:pt>
    <dgm:pt modelId="{F83DCFDE-F03E-4278-AB6C-93EBAF679F34}" type="pres">
      <dgm:prSet presAssocID="{CFC61D6A-27FB-4C30-8576-50E44380C3F2}" presName="text_5" presStyleLbl="node1" presStyleIdx="4" presStyleCnt="7">
        <dgm:presLayoutVars>
          <dgm:bulletEnabled val="1"/>
        </dgm:presLayoutVars>
      </dgm:prSet>
      <dgm:spPr/>
      <dgm:t>
        <a:bodyPr/>
        <a:lstStyle/>
        <a:p>
          <a:endParaRPr lang="en-ZA"/>
        </a:p>
      </dgm:t>
    </dgm:pt>
    <dgm:pt modelId="{9C4E8418-F6FD-4233-88F0-1D70AC931D5A}" type="pres">
      <dgm:prSet presAssocID="{CFC61D6A-27FB-4C30-8576-50E44380C3F2}" presName="accent_5" presStyleCnt="0"/>
      <dgm:spPr/>
    </dgm:pt>
    <dgm:pt modelId="{AF1BE606-4CB2-4723-B845-2067F87FDDFB}" type="pres">
      <dgm:prSet presAssocID="{CFC61D6A-27FB-4C30-8576-50E44380C3F2}" presName="accentRepeatNode" presStyleLbl="solidFgAcc1" presStyleIdx="4" presStyleCnt="7"/>
      <dgm:spPr/>
    </dgm:pt>
    <dgm:pt modelId="{926A5933-C17D-4F20-9DEB-9AA1518BACEB}" type="pres">
      <dgm:prSet presAssocID="{CB3F78C1-1EB1-4DAF-B63A-7BD8D2965BB1}" presName="text_6" presStyleLbl="node1" presStyleIdx="5" presStyleCnt="7">
        <dgm:presLayoutVars>
          <dgm:bulletEnabled val="1"/>
        </dgm:presLayoutVars>
      </dgm:prSet>
      <dgm:spPr/>
      <dgm:t>
        <a:bodyPr/>
        <a:lstStyle/>
        <a:p>
          <a:endParaRPr lang="en-ZA"/>
        </a:p>
      </dgm:t>
    </dgm:pt>
    <dgm:pt modelId="{5B0D1B10-71C5-4424-8ADC-1908C648D96B}" type="pres">
      <dgm:prSet presAssocID="{CB3F78C1-1EB1-4DAF-B63A-7BD8D2965BB1}" presName="accent_6" presStyleCnt="0"/>
      <dgm:spPr/>
    </dgm:pt>
    <dgm:pt modelId="{FEADCD81-72D6-41E3-B516-CB7F4B6986E6}" type="pres">
      <dgm:prSet presAssocID="{CB3F78C1-1EB1-4DAF-B63A-7BD8D2965BB1}" presName="accentRepeatNode" presStyleLbl="solidFgAcc1" presStyleIdx="5" presStyleCnt="7"/>
      <dgm:spPr/>
    </dgm:pt>
    <dgm:pt modelId="{C2243F86-DE4D-484C-BD2C-96D58E07D141}" type="pres">
      <dgm:prSet presAssocID="{2F14DFD7-15A9-48F6-9452-317F9DC5A35C}" presName="text_7" presStyleLbl="node1" presStyleIdx="6" presStyleCnt="7">
        <dgm:presLayoutVars>
          <dgm:bulletEnabled val="1"/>
        </dgm:presLayoutVars>
      </dgm:prSet>
      <dgm:spPr/>
      <dgm:t>
        <a:bodyPr/>
        <a:lstStyle/>
        <a:p>
          <a:endParaRPr lang="en-ZA"/>
        </a:p>
      </dgm:t>
    </dgm:pt>
    <dgm:pt modelId="{31B32B22-AEE2-4356-808A-570AD5CA4CB9}" type="pres">
      <dgm:prSet presAssocID="{2F14DFD7-15A9-48F6-9452-317F9DC5A35C}" presName="accent_7" presStyleCnt="0"/>
      <dgm:spPr/>
    </dgm:pt>
    <dgm:pt modelId="{FB44D759-72BE-4B24-B134-69D24F58289C}" type="pres">
      <dgm:prSet presAssocID="{2F14DFD7-15A9-48F6-9452-317F9DC5A35C}" presName="accentRepeatNode" presStyleLbl="solidFgAcc1" presStyleIdx="6" presStyleCnt="7"/>
      <dgm:spPr/>
    </dgm:pt>
  </dgm:ptLst>
  <dgm:cxnLst>
    <dgm:cxn modelId="{4172EAA9-767E-453C-8D40-EB75DC8ADF25}" srcId="{3222F15E-835C-40FA-A1C8-C1657B13C6FE}" destId="{CE4065F0-B58A-4202-803E-F63F89E292BC}" srcOrd="2" destOrd="0" parTransId="{43338DDD-9033-48EE-9A87-59BF799A71C4}" sibTransId="{BF3F436F-C67F-4A61-B4EF-73154EADA02C}"/>
    <dgm:cxn modelId="{7ACC72C6-A451-484F-9A8D-40E31D4A29A6}" srcId="{3222F15E-835C-40FA-A1C8-C1657B13C6FE}" destId="{CFC61D6A-27FB-4C30-8576-50E44380C3F2}" srcOrd="4" destOrd="0" parTransId="{38ACFDBC-BB72-4A75-A427-0EB2941AC3AB}" sibTransId="{697E435D-81F9-43E0-8E29-189A0A7F594D}"/>
    <dgm:cxn modelId="{393D0A42-06E3-40A8-A1FA-732E9E9C21E4}" type="presOf" srcId="{3222F15E-835C-40FA-A1C8-C1657B13C6FE}" destId="{CCFD31A0-BD73-4B8F-A762-7F87BC0A8D86}" srcOrd="0" destOrd="0" presId="urn:microsoft.com/office/officeart/2008/layout/VerticalCurvedList"/>
    <dgm:cxn modelId="{DEC2049A-A511-4D18-A360-484727775F70}" srcId="{3222F15E-835C-40FA-A1C8-C1657B13C6FE}" destId="{2F14DFD7-15A9-48F6-9452-317F9DC5A35C}" srcOrd="6" destOrd="0" parTransId="{269345BA-DFEA-4CC6-9E51-0DF5E132E131}" sibTransId="{2D2CB686-C6BA-4415-8202-376CF7AD8082}"/>
    <dgm:cxn modelId="{CBC0316D-2357-4C60-AAE8-9F75EFFAF0D6}" srcId="{3222F15E-835C-40FA-A1C8-C1657B13C6FE}" destId="{CB3F78C1-1EB1-4DAF-B63A-7BD8D2965BB1}" srcOrd="5" destOrd="0" parTransId="{BEE2699E-956B-4C4F-A277-AC177B73D26B}" sibTransId="{41B2EBAF-27A3-444D-AB37-2378EB394493}"/>
    <dgm:cxn modelId="{B99595B8-FCAD-4876-9CAE-39BA1A67EF62}" srcId="{3222F15E-835C-40FA-A1C8-C1657B13C6FE}" destId="{027E3581-25E9-4643-B9A0-C8D8E1B96790}" srcOrd="0" destOrd="0" parTransId="{35121B20-77E7-4022-B41A-EB7E30C59A71}" sibTransId="{FEEE3170-B987-4825-8AB5-54DE4118FE6F}"/>
    <dgm:cxn modelId="{85BFB42B-83FC-48AA-A3B5-8DB9F40CD159}" type="presOf" srcId="{CFC61D6A-27FB-4C30-8576-50E44380C3F2}" destId="{F83DCFDE-F03E-4278-AB6C-93EBAF679F34}" srcOrd="0" destOrd="0" presId="urn:microsoft.com/office/officeart/2008/layout/VerticalCurvedList"/>
    <dgm:cxn modelId="{198C2151-E851-4D5D-BAAC-AB627D4D8ED5}" type="presOf" srcId="{2F14DFD7-15A9-48F6-9452-317F9DC5A35C}" destId="{C2243F86-DE4D-484C-BD2C-96D58E07D141}" srcOrd="0" destOrd="0" presId="urn:microsoft.com/office/officeart/2008/layout/VerticalCurvedList"/>
    <dgm:cxn modelId="{6AB1CADA-D4F9-44B0-A4F4-D62555D8B2DA}" type="presOf" srcId="{EDF1BB67-5167-4AD5-9D9B-3D6800D34346}" destId="{1999B2D4-E798-43DD-A885-069DC3463DD8}" srcOrd="0" destOrd="0" presId="urn:microsoft.com/office/officeart/2008/layout/VerticalCurvedList"/>
    <dgm:cxn modelId="{3CFEFF1E-C897-47C7-82D2-EEA4BDDF4AE2}" type="presOf" srcId="{CB3F78C1-1EB1-4DAF-B63A-7BD8D2965BB1}" destId="{926A5933-C17D-4F20-9DEB-9AA1518BACEB}" srcOrd="0" destOrd="0" presId="urn:microsoft.com/office/officeart/2008/layout/VerticalCurvedList"/>
    <dgm:cxn modelId="{0F2ADCF1-C17C-4561-B153-42CC1C768F05}" type="presOf" srcId="{027E3581-25E9-4643-B9A0-C8D8E1B96790}" destId="{178059B3-5239-4514-8A05-FB897F31D46A}" srcOrd="0" destOrd="0" presId="urn:microsoft.com/office/officeart/2008/layout/VerticalCurvedList"/>
    <dgm:cxn modelId="{FCA28AAA-6967-4CE5-9A05-866D6152CD0A}" type="presOf" srcId="{F947C033-01FB-42B1-868E-81DA15744249}" destId="{0653926B-90A8-4848-AEC4-518455F44B98}" srcOrd="0" destOrd="0" presId="urn:microsoft.com/office/officeart/2008/layout/VerticalCurvedList"/>
    <dgm:cxn modelId="{475469FE-746D-49E5-8B6C-F860E34D7273}" type="presOf" srcId="{FEEE3170-B987-4825-8AB5-54DE4118FE6F}" destId="{70F541BB-E90E-4A44-947E-1BC9A51092BA}" srcOrd="0" destOrd="0" presId="urn:microsoft.com/office/officeart/2008/layout/VerticalCurvedList"/>
    <dgm:cxn modelId="{DBF75350-C184-4A77-8CAE-A7E89F6BB6D2}" type="presOf" srcId="{CE4065F0-B58A-4202-803E-F63F89E292BC}" destId="{2A887989-A931-48A3-B7E2-8590CD8643A8}" srcOrd="0" destOrd="0" presId="urn:microsoft.com/office/officeart/2008/layout/VerticalCurvedList"/>
    <dgm:cxn modelId="{8BBFCACA-7A1B-4C2B-95CA-F2CC37858BE7}" srcId="{3222F15E-835C-40FA-A1C8-C1657B13C6FE}" destId="{F947C033-01FB-42B1-868E-81DA15744249}" srcOrd="3" destOrd="0" parTransId="{7E64EDCB-C0AE-43DF-AC80-75AE105DDB13}" sibTransId="{C7CF37A4-88CB-4125-9786-64841FE5CF7A}"/>
    <dgm:cxn modelId="{D25443E9-C16D-4B57-85F2-1233C287B3BC}" srcId="{3222F15E-835C-40FA-A1C8-C1657B13C6FE}" destId="{EDF1BB67-5167-4AD5-9D9B-3D6800D34346}" srcOrd="1" destOrd="0" parTransId="{41D4BFCC-B88D-489A-9B9A-914F435B8E40}" sibTransId="{4E705E4B-83A9-49EE-B5D1-9B4E487C990C}"/>
    <dgm:cxn modelId="{3D555D55-C918-4FE5-A61E-5E5712BD82B3}" type="presParOf" srcId="{CCFD31A0-BD73-4B8F-A762-7F87BC0A8D86}" destId="{EE238623-9040-45FC-B516-3B29EEAD08F2}" srcOrd="0" destOrd="0" presId="urn:microsoft.com/office/officeart/2008/layout/VerticalCurvedList"/>
    <dgm:cxn modelId="{32454848-55D5-489F-9C00-35F9C25852E4}" type="presParOf" srcId="{EE238623-9040-45FC-B516-3B29EEAD08F2}" destId="{72119134-F598-47E9-BA32-3C2F982804FB}" srcOrd="0" destOrd="0" presId="urn:microsoft.com/office/officeart/2008/layout/VerticalCurvedList"/>
    <dgm:cxn modelId="{952F99B5-BBB3-47E9-BD58-5FFF3D64FE28}" type="presParOf" srcId="{72119134-F598-47E9-BA32-3C2F982804FB}" destId="{33CE9AC4-4CA8-4936-AA10-230CA735A29B}" srcOrd="0" destOrd="0" presId="urn:microsoft.com/office/officeart/2008/layout/VerticalCurvedList"/>
    <dgm:cxn modelId="{5DBBED39-125F-4874-A8F2-A736E1D720CD}" type="presParOf" srcId="{72119134-F598-47E9-BA32-3C2F982804FB}" destId="{70F541BB-E90E-4A44-947E-1BC9A51092BA}" srcOrd="1" destOrd="0" presId="urn:microsoft.com/office/officeart/2008/layout/VerticalCurvedList"/>
    <dgm:cxn modelId="{5790FD1F-796D-493F-A233-4D569854BCF8}" type="presParOf" srcId="{72119134-F598-47E9-BA32-3C2F982804FB}" destId="{0B75A9E9-3CD7-4DEA-AA50-88D14249FBB2}" srcOrd="2" destOrd="0" presId="urn:microsoft.com/office/officeart/2008/layout/VerticalCurvedList"/>
    <dgm:cxn modelId="{12982F19-F266-4C23-838A-30AC731059FD}" type="presParOf" srcId="{72119134-F598-47E9-BA32-3C2F982804FB}" destId="{7F11D26E-4536-4D93-BE01-40F1D52B1FF9}" srcOrd="3" destOrd="0" presId="urn:microsoft.com/office/officeart/2008/layout/VerticalCurvedList"/>
    <dgm:cxn modelId="{239DB2D6-2684-4F17-94E0-FC016036B2DA}" type="presParOf" srcId="{EE238623-9040-45FC-B516-3B29EEAD08F2}" destId="{178059B3-5239-4514-8A05-FB897F31D46A}" srcOrd="1" destOrd="0" presId="urn:microsoft.com/office/officeart/2008/layout/VerticalCurvedList"/>
    <dgm:cxn modelId="{22A90225-ABF1-4A7A-B09B-D3A1A9993497}" type="presParOf" srcId="{EE238623-9040-45FC-B516-3B29EEAD08F2}" destId="{E0E0BAC4-FB3D-4C59-8DB8-9424A7F94D28}" srcOrd="2" destOrd="0" presId="urn:microsoft.com/office/officeart/2008/layout/VerticalCurvedList"/>
    <dgm:cxn modelId="{A3DD329D-53B4-4A97-8350-3355845CEAFC}" type="presParOf" srcId="{E0E0BAC4-FB3D-4C59-8DB8-9424A7F94D28}" destId="{16B8F737-6951-44C6-8EA1-3BBEFA290CC2}" srcOrd="0" destOrd="0" presId="urn:microsoft.com/office/officeart/2008/layout/VerticalCurvedList"/>
    <dgm:cxn modelId="{7364F5F4-1E4A-4832-BF5A-BC4049050769}" type="presParOf" srcId="{EE238623-9040-45FC-B516-3B29EEAD08F2}" destId="{1999B2D4-E798-43DD-A885-069DC3463DD8}" srcOrd="3" destOrd="0" presId="urn:microsoft.com/office/officeart/2008/layout/VerticalCurvedList"/>
    <dgm:cxn modelId="{473FC783-AB2C-437E-8FF6-2BC98168EEE6}" type="presParOf" srcId="{EE238623-9040-45FC-B516-3B29EEAD08F2}" destId="{EE5F40B3-99C1-4A1E-9992-3DDC7671E9A2}" srcOrd="4" destOrd="0" presId="urn:microsoft.com/office/officeart/2008/layout/VerticalCurvedList"/>
    <dgm:cxn modelId="{5AD9B59B-8C7A-4991-89B9-377779BF0748}" type="presParOf" srcId="{EE5F40B3-99C1-4A1E-9992-3DDC7671E9A2}" destId="{8E80807A-E4B6-46D3-9C88-FE9192972D0A}" srcOrd="0" destOrd="0" presId="urn:microsoft.com/office/officeart/2008/layout/VerticalCurvedList"/>
    <dgm:cxn modelId="{3FFF52FF-82A4-4462-9231-7C87190ECFEE}" type="presParOf" srcId="{EE238623-9040-45FC-B516-3B29EEAD08F2}" destId="{2A887989-A931-48A3-B7E2-8590CD8643A8}" srcOrd="5" destOrd="0" presId="urn:microsoft.com/office/officeart/2008/layout/VerticalCurvedList"/>
    <dgm:cxn modelId="{CE8FFBA6-DA86-4255-9C99-A70BCC1E028F}" type="presParOf" srcId="{EE238623-9040-45FC-B516-3B29EEAD08F2}" destId="{7741A1FD-E37B-41D9-8956-E4966B523C26}" srcOrd="6" destOrd="0" presId="urn:microsoft.com/office/officeart/2008/layout/VerticalCurvedList"/>
    <dgm:cxn modelId="{4F19E218-212E-4FE4-9A68-24EB4B6C2D34}" type="presParOf" srcId="{7741A1FD-E37B-41D9-8956-E4966B523C26}" destId="{115C5C44-AB31-4546-99C7-C9D38A252D4C}" srcOrd="0" destOrd="0" presId="urn:microsoft.com/office/officeart/2008/layout/VerticalCurvedList"/>
    <dgm:cxn modelId="{7C6CFD63-0D3C-4B0A-9300-A5756EF4A5DB}" type="presParOf" srcId="{EE238623-9040-45FC-B516-3B29EEAD08F2}" destId="{0653926B-90A8-4848-AEC4-518455F44B98}" srcOrd="7" destOrd="0" presId="urn:microsoft.com/office/officeart/2008/layout/VerticalCurvedList"/>
    <dgm:cxn modelId="{C57C4879-277A-4C0D-87D3-497578DF9B10}" type="presParOf" srcId="{EE238623-9040-45FC-B516-3B29EEAD08F2}" destId="{C64FAB55-4BCB-426E-851F-870508C0965F}" srcOrd="8" destOrd="0" presId="urn:microsoft.com/office/officeart/2008/layout/VerticalCurvedList"/>
    <dgm:cxn modelId="{ADDDBA65-CDAE-4575-B6AB-9F1546A92998}" type="presParOf" srcId="{C64FAB55-4BCB-426E-851F-870508C0965F}" destId="{DDD01263-3906-4CE7-970A-6223111A91A3}" srcOrd="0" destOrd="0" presId="urn:microsoft.com/office/officeart/2008/layout/VerticalCurvedList"/>
    <dgm:cxn modelId="{98269EC0-BDD9-42CC-89A7-29B11D95025F}" type="presParOf" srcId="{EE238623-9040-45FC-B516-3B29EEAD08F2}" destId="{F83DCFDE-F03E-4278-AB6C-93EBAF679F34}" srcOrd="9" destOrd="0" presId="urn:microsoft.com/office/officeart/2008/layout/VerticalCurvedList"/>
    <dgm:cxn modelId="{103A331F-DEC7-400E-92F8-46AE8F1C5E3D}" type="presParOf" srcId="{EE238623-9040-45FC-B516-3B29EEAD08F2}" destId="{9C4E8418-F6FD-4233-88F0-1D70AC931D5A}" srcOrd="10" destOrd="0" presId="urn:microsoft.com/office/officeart/2008/layout/VerticalCurvedList"/>
    <dgm:cxn modelId="{9D99D695-2DFD-44F3-95D7-B46B1308E8BB}" type="presParOf" srcId="{9C4E8418-F6FD-4233-88F0-1D70AC931D5A}" destId="{AF1BE606-4CB2-4723-B845-2067F87FDDFB}" srcOrd="0" destOrd="0" presId="urn:microsoft.com/office/officeart/2008/layout/VerticalCurvedList"/>
    <dgm:cxn modelId="{C6EBA994-D443-479B-8443-C26F267632AF}" type="presParOf" srcId="{EE238623-9040-45FC-B516-3B29EEAD08F2}" destId="{926A5933-C17D-4F20-9DEB-9AA1518BACEB}" srcOrd="11" destOrd="0" presId="urn:microsoft.com/office/officeart/2008/layout/VerticalCurvedList"/>
    <dgm:cxn modelId="{89E5E2E0-4E8A-430E-B806-34CA3BC4C7A7}" type="presParOf" srcId="{EE238623-9040-45FC-B516-3B29EEAD08F2}" destId="{5B0D1B10-71C5-4424-8ADC-1908C648D96B}" srcOrd="12" destOrd="0" presId="urn:microsoft.com/office/officeart/2008/layout/VerticalCurvedList"/>
    <dgm:cxn modelId="{C5F82A7C-C89A-47C3-AC8E-B3E9234EA0B1}" type="presParOf" srcId="{5B0D1B10-71C5-4424-8ADC-1908C648D96B}" destId="{FEADCD81-72D6-41E3-B516-CB7F4B6986E6}" srcOrd="0" destOrd="0" presId="urn:microsoft.com/office/officeart/2008/layout/VerticalCurvedList"/>
    <dgm:cxn modelId="{B71A12C6-2D0D-4ADD-846F-C870C535E11C}" type="presParOf" srcId="{EE238623-9040-45FC-B516-3B29EEAD08F2}" destId="{C2243F86-DE4D-484C-BD2C-96D58E07D141}" srcOrd="13" destOrd="0" presId="urn:microsoft.com/office/officeart/2008/layout/VerticalCurvedList"/>
    <dgm:cxn modelId="{8B1B95A4-2ECF-44AC-840A-BA8E362C8166}" type="presParOf" srcId="{EE238623-9040-45FC-B516-3B29EEAD08F2}" destId="{31B32B22-AEE2-4356-808A-570AD5CA4CB9}" srcOrd="14" destOrd="0" presId="urn:microsoft.com/office/officeart/2008/layout/VerticalCurvedList"/>
    <dgm:cxn modelId="{CFC8FAFB-562C-467D-9D08-3D5D29A57AA1}" type="presParOf" srcId="{31B32B22-AEE2-4356-808A-570AD5CA4CB9}" destId="{FB44D759-72BE-4B24-B134-69D24F58289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AF7474-DDCF-44DF-A0FB-34B527A7D35F}"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ZA"/>
        </a:p>
      </dgm:t>
    </dgm:pt>
    <dgm:pt modelId="{30E581B5-55C4-4397-88B9-538B98896481}">
      <dgm:prSet phldrT="[Text]"/>
      <dgm:spPr/>
      <dgm:t>
        <a:bodyPr/>
        <a:lstStyle/>
        <a:p>
          <a:r>
            <a:rPr lang="en-US" dirty="0"/>
            <a:t>Current </a:t>
          </a:r>
          <a:endParaRPr lang="en-ZA" dirty="0"/>
        </a:p>
      </dgm:t>
    </dgm:pt>
    <dgm:pt modelId="{031A40FA-114D-40CC-B5A4-152479C23C72}" type="parTrans" cxnId="{06465380-39EB-4099-9605-0C717D3E8412}">
      <dgm:prSet/>
      <dgm:spPr/>
      <dgm:t>
        <a:bodyPr/>
        <a:lstStyle/>
        <a:p>
          <a:endParaRPr lang="en-ZA"/>
        </a:p>
      </dgm:t>
    </dgm:pt>
    <dgm:pt modelId="{B0384525-8E75-43DA-AD8B-98557AAB36FE}" type="sibTrans" cxnId="{06465380-39EB-4099-9605-0C717D3E8412}">
      <dgm:prSet/>
      <dgm:spPr/>
      <dgm:t>
        <a:bodyPr/>
        <a:lstStyle/>
        <a:p>
          <a:endParaRPr lang="en-ZA"/>
        </a:p>
      </dgm:t>
    </dgm:pt>
    <dgm:pt modelId="{6A5CB52E-5AE3-42DE-8E1A-F0660DF914C5}">
      <dgm:prSet phldrT="[Text]"/>
      <dgm:spPr/>
      <dgm:t>
        <a:bodyPr/>
        <a:lstStyle/>
        <a:p>
          <a:r>
            <a:rPr lang="en-US" dirty="0"/>
            <a:t>Status </a:t>
          </a:r>
          <a:endParaRPr lang="en-ZA" dirty="0"/>
        </a:p>
      </dgm:t>
    </dgm:pt>
    <dgm:pt modelId="{D853343F-B0D0-4EA3-8C0A-6AAE2EFC8D95}" type="parTrans" cxnId="{DD7034A4-EE12-41B1-B030-D6C3056173EF}">
      <dgm:prSet/>
      <dgm:spPr/>
      <dgm:t>
        <a:bodyPr/>
        <a:lstStyle/>
        <a:p>
          <a:endParaRPr lang="en-ZA"/>
        </a:p>
      </dgm:t>
    </dgm:pt>
    <dgm:pt modelId="{DA1A77BA-F54A-4F46-82F8-267BDF2187DE}" type="sibTrans" cxnId="{DD7034A4-EE12-41B1-B030-D6C3056173EF}">
      <dgm:prSet/>
      <dgm:spPr/>
      <dgm:t>
        <a:bodyPr/>
        <a:lstStyle/>
        <a:p>
          <a:endParaRPr lang="en-ZA"/>
        </a:p>
      </dgm:t>
    </dgm:pt>
    <dgm:pt modelId="{BAA09C74-D972-4736-8A69-69FC63243905}" type="pres">
      <dgm:prSet presAssocID="{FCAF7474-DDCF-44DF-A0FB-34B527A7D35F}" presName="diagram" presStyleCnt="0">
        <dgm:presLayoutVars>
          <dgm:dir/>
          <dgm:resizeHandles val="exact"/>
        </dgm:presLayoutVars>
      </dgm:prSet>
      <dgm:spPr/>
      <dgm:t>
        <a:bodyPr/>
        <a:lstStyle/>
        <a:p>
          <a:endParaRPr lang="en-ZA"/>
        </a:p>
      </dgm:t>
    </dgm:pt>
    <dgm:pt modelId="{0E9731D6-87DE-402F-9602-2AE5358D0B5B}" type="pres">
      <dgm:prSet presAssocID="{30E581B5-55C4-4397-88B9-538B98896481}" presName="arrow" presStyleLbl="node1" presStyleIdx="0" presStyleCnt="2" custRadScaleRad="101759" custRadScaleInc="2190">
        <dgm:presLayoutVars>
          <dgm:bulletEnabled val="1"/>
        </dgm:presLayoutVars>
      </dgm:prSet>
      <dgm:spPr/>
      <dgm:t>
        <a:bodyPr/>
        <a:lstStyle/>
        <a:p>
          <a:endParaRPr lang="en-ZA"/>
        </a:p>
      </dgm:t>
    </dgm:pt>
    <dgm:pt modelId="{93D84B7A-5917-42BC-88D8-940055EAE7FB}" type="pres">
      <dgm:prSet presAssocID="{6A5CB52E-5AE3-42DE-8E1A-F0660DF914C5}" presName="arrow" presStyleLbl="node1" presStyleIdx="1" presStyleCnt="2">
        <dgm:presLayoutVars>
          <dgm:bulletEnabled val="1"/>
        </dgm:presLayoutVars>
      </dgm:prSet>
      <dgm:spPr/>
      <dgm:t>
        <a:bodyPr/>
        <a:lstStyle/>
        <a:p>
          <a:endParaRPr lang="en-ZA"/>
        </a:p>
      </dgm:t>
    </dgm:pt>
  </dgm:ptLst>
  <dgm:cxnLst>
    <dgm:cxn modelId="{0DFD57EF-1FA8-4C7B-ADF1-E0B37FB39853}" type="presOf" srcId="{6A5CB52E-5AE3-42DE-8E1A-F0660DF914C5}" destId="{93D84B7A-5917-42BC-88D8-940055EAE7FB}" srcOrd="0" destOrd="0" presId="urn:microsoft.com/office/officeart/2005/8/layout/arrow5"/>
    <dgm:cxn modelId="{51A80839-318F-468F-B06B-1B49E7848E68}" type="presOf" srcId="{FCAF7474-DDCF-44DF-A0FB-34B527A7D35F}" destId="{BAA09C74-D972-4736-8A69-69FC63243905}" srcOrd="0" destOrd="0" presId="urn:microsoft.com/office/officeart/2005/8/layout/arrow5"/>
    <dgm:cxn modelId="{0F1C76AE-4CCF-4603-8B3E-AD8E415269CF}" type="presOf" srcId="{30E581B5-55C4-4397-88B9-538B98896481}" destId="{0E9731D6-87DE-402F-9602-2AE5358D0B5B}" srcOrd="0" destOrd="0" presId="urn:microsoft.com/office/officeart/2005/8/layout/arrow5"/>
    <dgm:cxn modelId="{06465380-39EB-4099-9605-0C717D3E8412}" srcId="{FCAF7474-DDCF-44DF-A0FB-34B527A7D35F}" destId="{30E581B5-55C4-4397-88B9-538B98896481}" srcOrd="0" destOrd="0" parTransId="{031A40FA-114D-40CC-B5A4-152479C23C72}" sibTransId="{B0384525-8E75-43DA-AD8B-98557AAB36FE}"/>
    <dgm:cxn modelId="{DD7034A4-EE12-41B1-B030-D6C3056173EF}" srcId="{FCAF7474-DDCF-44DF-A0FB-34B527A7D35F}" destId="{6A5CB52E-5AE3-42DE-8E1A-F0660DF914C5}" srcOrd="1" destOrd="0" parTransId="{D853343F-B0D0-4EA3-8C0A-6AAE2EFC8D95}" sibTransId="{DA1A77BA-F54A-4F46-82F8-267BDF2187DE}"/>
    <dgm:cxn modelId="{EF8180C3-4223-4DEF-B77B-D83391A1E616}" type="presParOf" srcId="{BAA09C74-D972-4736-8A69-69FC63243905}" destId="{0E9731D6-87DE-402F-9602-2AE5358D0B5B}" srcOrd="0" destOrd="0" presId="urn:microsoft.com/office/officeart/2005/8/layout/arrow5"/>
    <dgm:cxn modelId="{696C3334-1A73-4E65-97EE-1B319B0647C0}" type="presParOf" srcId="{BAA09C74-D972-4736-8A69-69FC63243905}" destId="{93D84B7A-5917-42BC-88D8-940055EAE7FB}"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67EBC5-3385-524A-9439-53DBE8525814}" type="doc">
      <dgm:prSet loTypeId="urn:microsoft.com/office/officeart/2005/8/layout/vProcess5" loCatId="pyramid" qsTypeId="urn:microsoft.com/office/officeart/2005/8/quickstyle/3d3" qsCatId="3D" csTypeId="urn:microsoft.com/office/officeart/2005/8/colors/colorful1" csCatId="colorful" phldr="1"/>
      <dgm:spPr/>
      <dgm:t>
        <a:bodyPr/>
        <a:lstStyle/>
        <a:p>
          <a:endParaRPr lang="en-GB"/>
        </a:p>
      </dgm:t>
    </dgm:pt>
    <dgm:pt modelId="{9EC2C263-56B2-7248-93FE-335477AA6556}">
      <dgm:prSet/>
      <dgm:spPr>
        <a:solidFill>
          <a:schemeClr val="accent1">
            <a:lumMod val="40000"/>
            <a:lumOff val="60000"/>
          </a:schemeClr>
        </a:solidFill>
      </dgm:spPr>
      <dgm:t>
        <a:bodyPr/>
        <a:lstStyle/>
        <a:p>
          <a:r>
            <a:rPr lang="en-ZA" dirty="0">
              <a:solidFill>
                <a:schemeClr val="tx1"/>
              </a:solidFill>
            </a:rPr>
            <a:t>Council and the Executive Committee will be responsible to </a:t>
          </a:r>
          <a:r>
            <a:rPr lang="en-ZA" b="1" dirty="0">
              <a:solidFill>
                <a:schemeClr val="tx1"/>
              </a:solidFill>
            </a:rPr>
            <a:t>oversee the implementation</a:t>
          </a:r>
          <a:r>
            <a:rPr lang="en-ZA" dirty="0">
              <a:solidFill>
                <a:schemeClr val="tx1"/>
              </a:solidFill>
            </a:rPr>
            <a:t> of the approved and FRP </a:t>
          </a:r>
        </a:p>
      </dgm:t>
    </dgm:pt>
    <dgm:pt modelId="{E9E7D397-1BE7-DB44-B10B-A7BB899403D7}" type="parTrans" cxnId="{1015A6C7-B41C-614A-8B7D-AB2DD9A93448}">
      <dgm:prSet/>
      <dgm:spPr/>
      <dgm:t>
        <a:bodyPr/>
        <a:lstStyle/>
        <a:p>
          <a:endParaRPr lang="en-GB"/>
        </a:p>
      </dgm:t>
    </dgm:pt>
    <dgm:pt modelId="{D8867E91-1DBE-C547-8619-3C98711AD613}" type="sibTrans" cxnId="{1015A6C7-B41C-614A-8B7D-AB2DD9A93448}">
      <dgm:prSet/>
      <dgm:spPr/>
      <dgm:t>
        <a:bodyPr/>
        <a:lstStyle/>
        <a:p>
          <a:endParaRPr lang="en-GB"/>
        </a:p>
      </dgm:t>
    </dgm:pt>
    <dgm:pt modelId="{4E71771D-E6DA-5D48-BB3B-8167244DD39D}">
      <dgm:prSet/>
      <dgm:spPr>
        <a:solidFill>
          <a:srgbClr val="002060"/>
        </a:solidFill>
      </dgm:spPr>
      <dgm:t>
        <a:bodyPr/>
        <a:lstStyle/>
        <a:p>
          <a:r>
            <a:rPr lang="en-ZA" dirty="0"/>
            <a:t>This </a:t>
          </a:r>
          <a:r>
            <a:rPr lang="en-ZA" b="1" i="1" dirty="0"/>
            <a:t>FRP guides the executive and legislative authority of Council</a:t>
          </a:r>
          <a:r>
            <a:rPr lang="en-ZA" dirty="0"/>
            <a:t>, the Executive Mayor and the Accounting Officer including the approval of the budget, legislative measures to give effect to the budget, ensuring that all decisions are consistent with the objectives, key performance areas, indicators and targets contained therein</a:t>
          </a:r>
        </a:p>
      </dgm:t>
    </dgm:pt>
    <dgm:pt modelId="{DB95A9A2-3D85-4549-A193-7E9F5F2C15F3}" type="parTrans" cxnId="{555B6161-5A69-8349-B074-21A14C3E063C}">
      <dgm:prSet/>
      <dgm:spPr/>
      <dgm:t>
        <a:bodyPr/>
        <a:lstStyle/>
        <a:p>
          <a:endParaRPr lang="en-GB"/>
        </a:p>
      </dgm:t>
    </dgm:pt>
    <dgm:pt modelId="{8F943161-6C23-F749-B2AB-EC5D6673C6C1}" type="sibTrans" cxnId="{555B6161-5A69-8349-B074-21A14C3E063C}">
      <dgm:prSet/>
      <dgm:spPr/>
      <dgm:t>
        <a:bodyPr/>
        <a:lstStyle/>
        <a:p>
          <a:endParaRPr lang="en-GB"/>
        </a:p>
      </dgm:t>
    </dgm:pt>
    <dgm:pt modelId="{FC0D4F1D-B116-8A4D-A861-8D42710B59A9}">
      <dgm:prSet/>
      <dgm:spPr/>
      <dgm:t>
        <a:bodyPr/>
        <a:lstStyle/>
        <a:p>
          <a:r>
            <a:rPr lang="en-ZA"/>
            <a:t>It is advised, that </a:t>
          </a:r>
          <a:r>
            <a:rPr lang="en-ZA" b="1"/>
            <a:t>no decision (Executive or Legislative)</a:t>
          </a:r>
          <a:r>
            <a:rPr lang="en-ZA"/>
            <a:t> should be approved by Council, Executive Mayor and Accounting Officer </a:t>
          </a:r>
          <a:r>
            <a:rPr lang="en-ZA" b="1"/>
            <a:t>that contravenes or defeats the FRP</a:t>
          </a:r>
          <a:r>
            <a:rPr lang="en-ZA"/>
            <a:t> and its objectives</a:t>
          </a:r>
        </a:p>
      </dgm:t>
    </dgm:pt>
    <dgm:pt modelId="{A6E4C5C5-F1BD-C44E-B9A4-333EE67FAAE1}" type="parTrans" cxnId="{8B02D19E-4D62-9F4C-8A39-9014BC551E3F}">
      <dgm:prSet/>
      <dgm:spPr/>
      <dgm:t>
        <a:bodyPr/>
        <a:lstStyle/>
        <a:p>
          <a:endParaRPr lang="en-GB"/>
        </a:p>
      </dgm:t>
    </dgm:pt>
    <dgm:pt modelId="{5D2E7BE6-0794-7543-BD4A-D3B9B0872E5F}" type="sibTrans" cxnId="{8B02D19E-4D62-9F4C-8A39-9014BC551E3F}">
      <dgm:prSet/>
      <dgm:spPr/>
      <dgm:t>
        <a:bodyPr/>
        <a:lstStyle/>
        <a:p>
          <a:endParaRPr lang="en-GB"/>
        </a:p>
      </dgm:t>
    </dgm:pt>
    <dgm:pt modelId="{FBE8B5A2-0B03-F24C-BD11-40E4A0F4AD45}">
      <dgm:prSet/>
      <dgm:spPr/>
      <dgm:t>
        <a:bodyPr/>
        <a:lstStyle/>
        <a:p>
          <a:r>
            <a:rPr lang="en-ZA"/>
            <a:t>The recommendations of the </a:t>
          </a:r>
          <a:r>
            <a:rPr lang="en-ZA" b="1"/>
            <a:t>Council Portfolio and Standing Committees</a:t>
          </a:r>
          <a:r>
            <a:rPr lang="en-ZA"/>
            <a:t> must be informed by the approved FRP</a:t>
          </a:r>
        </a:p>
      </dgm:t>
    </dgm:pt>
    <dgm:pt modelId="{5C21E9A2-D749-B046-8C62-625FDE81022C}" type="parTrans" cxnId="{AF180511-B3B1-4043-B078-7C23B47198E3}">
      <dgm:prSet/>
      <dgm:spPr/>
      <dgm:t>
        <a:bodyPr/>
        <a:lstStyle/>
        <a:p>
          <a:endParaRPr lang="en-GB"/>
        </a:p>
      </dgm:t>
    </dgm:pt>
    <dgm:pt modelId="{E7E8D678-D944-DC4D-8A1C-4D443338E535}" type="sibTrans" cxnId="{AF180511-B3B1-4043-B078-7C23B47198E3}">
      <dgm:prSet/>
      <dgm:spPr/>
      <dgm:t>
        <a:bodyPr/>
        <a:lstStyle/>
        <a:p>
          <a:endParaRPr lang="en-GB"/>
        </a:p>
      </dgm:t>
    </dgm:pt>
    <dgm:pt modelId="{DF697738-597A-2E41-B731-15C662AF09B8}" type="pres">
      <dgm:prSet presAssocID="{9767EBC5-3385-524A-9439-53DBE8525814}" presName="outerComposite" presStyleCnt="0">
        <dgm:presLayoutVars>
          <dgm:chMax val="5"/>
          <dgm:dir/>
          <dgm:resizeHandles val="exact"/>
        </dgm:presLayoutVars>
      </dgm:prSet>
      <dgm:spPr/>
      <dgm:t>
        <a:bodyPr/>
        <a:lstStyle/>
        <a:p>
          <a:endParaRPr lang="en-ZA"/>
        </a:p>
      </dgm:t>
    </dgm:pt>
    <dgm:pt modelId="{9075D67C-2895-654B-9778-7BF2BFBB5B4E}" type="pres">
      <dgm:prSet presAssocID="{9767EBC5-3385-524A-9439-53DBE8525814}" presName="dummyMaxCanvas" presStyleCnt="0">
        <dgm:presLayoutVars/>
      </dgm:prSet>
      <dgm:spPr/>
    </dgm:pt>
    <dgm:pt modelId="{08C966B5-0CF4-4AAF-BD73-541B9BC51E93}" type="pres">
      <dgm:prSet presAssocID="{9767EBC5-3385-524A-9439-53DBE8525814}" presName="FourNodes_1" presStyleLbl="node1" presStyleIdx="0" presStyleCnt="4">
        <dgm:presLayoutVars>
          <dgm:bulletEnabled val="1"/>
        </dgm:presLayoutVars>
      </dgm:prSet>
      <dgm:spPr/>
      <dgm:t>
        <a:bodyPr/>
        <a:lstStyle/>
        <a:p>
          <a:endParaRPr lang="en-ZA"/>
        </a:p>
      </dgm:t>
    </dgm:pt>
    <dgm:pt modelId="{12FFC293-B00E-4B21-B0F0-C16B05293D5C}" type="pres">
      <dgm:prSet presAssocID="{9767EBC5-3385-524A-9439-53DBE8525814}" presName="FourNodes_2" presStyleLbl="node1" presStyleIdx="1" presStyleCnt="4">
        <dgm:presLayoutVars>
          <dgm:bulletEnabled val="1"/>
        </dgm:presLayoutVars>
      </dgm:prSet>
      <dgm:spPr/>
      <dgm:t>
        <a:bodyPr/>
        <a:lstStyle/>
        <a:p>
          <a:endParaRPr lang="en-ZA"/>
        </a:p>
      </dgm:t>
    </dgm:pt>
    <dgm:pt modelId="{03930C04-130E-4372-B722-9319B4AD5AAC}" type="pres">
      <dgm:prSet presAssocID="{9767EBC5-3385-524A-9439-53DBE8525814}" presName="FourNodes_3" presStyleLbl="node1" presStyleIdx="2" presStyleCnt="4">
        <dgm:presLayoutVars>
          <dgm:bulletEnabled val="1"/>
        </dgm:presLayoutVars>
      </dgm:prSet>
      <dgm:spPr/>
      <dgm:t>
        <a:bodyPr/>
        <a:lstStyle/>
        <a:p>
          <a:endParaRPr lang="en-ZA"/>
        </a:p>
      </dgm:t>
    </dgm:pt>
    <dgm:pt modelId="{739BE967-1847-49CE-B492-9343806763E4}" type="pres">
      <dgm:prSet presAssocID="{9767EBC5-3385-524A-9439-53DBE8525814}" presName="FourNodes_4" presStyleLbl="node1" presStyleIdx="3" presStyleCnt="4">
        <dgm:presLayoutVars>
          <dgm:bulletEnabled val="1"/>
        </dgm:presLayoutVars>
      </dgm:prSet>
      <dgm:spPr/>
      <dgm:t>
        <a:bodyPr/>
        <a:lstStyle/>
        <a:p>
          <a:endParaRPr lang="en-ZA"/>
        </a:p>
      </dgm:t>
    </dgm:pt>
    <dgm:pt modelId="{A3905D22-7FED-4E85-A4D1-6AF7DE6767FC}" type="pres">
      <dgm:prSet presAssocID="{9767EBC5-3385-524A-9439-53DBE8525814}" presName="FourConn_1-2" presStyleLbl="fgAccFollowNode1" presStyleIdx="0" presStyleCnt="3">
        <dgm:presLayoutVars>
          <dgm:bulletEnabled val="1"/>
        </dgm:presLayoutVars>
      </dgm:prSet>
      <dgm:spPr/>
      <dgm:t>
        <a:bodyPr/>
        <a:lstStyle/>
        <a:p>
          <a:endParaRPr lang="en-ZA"/>
        </a:p>
      </dgm:t>
    </dgm:pt>
    <dgm:pt modelId="{F53AB59C-67CC-4B71-BDF1-7D9CA53085E9}" type="pres">
      <dgm:prSet presAssocID="{9767EBC5-3385-524A-9439-53DBE8525814}" presName="FourConn_2-3" presStyleLbl="fgAccFollowNode1" presStyleIdx="1" presStyleCnt="3">
        <dgm:presLayoutVars>
          <dgm:bulletEnabled val="1"/>
        </dgm:presLayoutVars>
      </dgm:prSet>
      <dgm:spPr/>
      <dgm:t>
        <a:bodyPr/>
        <a:lstStyle/>
        <a:p>
          <a:endParaRPr lang="en-ZA"/>
        </a:p>
      </dgm:t>
    </dgm:pt>
    <dgm:pt modelId="{BF990EC4-C9C1-438B-853C-A39647BC8D4B}" type="pres">
      <dgm:prSet presAssocID="{9767EBC5-3385-524A-9439-53DBE8525814}" presName="FourConn_3-4" presStyleLbl="fgAccFollowNode1" presStyleIdx="2" presStyleCnt="3">
        <dgm:presLayoutVars>
          <dgm:bulletEnabled val="1"/>
        </dgm:presLayoutVars>
      </dgm:prSet>
      <dgm:spPr/>
      <dgm:t>
        <a:bodyPr/>
        <a:lstStyle/>
        <a:p>
          <a:endParaRPr lang="en-ZA"/>
        </a:p>
      </dgm:t>
    </dgm:pt>
    <dgm:pt modelId="{AE4A8E53-3899-4471-AE43-51A1A7385F72}" type="pres">
      <dgm:prSet presAssocID="{9767EBC5-3385-524A-9439-53DBE8525814}" presName="FourNodes_1_text" presStyleLbl="node1" presStyleIdx="3" presStyleCnt="4">
        <dgm:presLayoutVars>
          <dgm:bulletEnabled val="1"/>
        </dgm:presLayoutVars>
      </dgm:prSet>
      <dgm:spPr/>
      <dgm:t>
        <a:bodyPr/>
        <a:lstStyle/>
        <a:p>
          <a:endParaRPr lang="en-ZA"/>
        </a:p>
      </dgm:t>
    </dgm:pt>
    <dgm:pt modelId="{23C1D608-B31E-40D0-BAD3-E3369EBCBB09}" type="pres">
      <dgm:prSet presAssocID="{9767EBC5-3385-524A-9439-53DBE8525814}" presName="FourNodes_2_text" presStyleLbl="node1" presStyleIdx="3" presStyleCnt="4">
        <dgm:presLayoutVars>
          <dgm:bulletEnabled val="1"/>
        </dgm:presLayoutVars>
      </dgm:prSet>
      <dgm:spPr/>
      <dgm:t>
        <a:bodyPr/>
        <a:lstStyle/>
        <a:p>
          <a:endParaRPr lang="en-ZA"/>
        </a:p>
      </dgm:t>
    </dgm:pt>
    <dgm:pt modelId="{9727DBA9-F1C3-4595-B782-082451BF44D2}" type="pres">
      <dgm:prSet presAssocID="{9767EBC5-3385-524A-9439-53DBE8525814}" presName="FourNodes_3_text" presStyleLbl="node1" presStyleIdx="3" presStyleCnt="4">
        <dgm:presLayoutVars>
          <dgm:bulletEnabled val="1"/>
        </dgm:presLayoutVars>
      </dgm:prSet>
      <dgm:spPr/>
      <dgm:t>
        <a:bodyPr/>
        <a:lstStyle/>
        <a:p>
          <a:endParaRPr lang="en-ZA"/>
        </a:p>
      </dgm:t>
    </dgm:pt>
    <dgm:pt modelId="{4C1AC6E2-5BD5-4D13-BDDA-3C565F123B33}" type="pres">
      <dgm:prSet presAssocID="{9767EBC5-3385-524A-9439-53DBE8525814}" presName="FourNodes_4_text" presStyleLbl="node1" presStyleIdx="3" presStyleCnt="4">
        <dgm:presLayoutVars>
          <dgm:bulletEnabled val="1"/>
        </dgm:presLayoutVars>
      </dgm:prSet>
      <dgm:spPr/>
      <dgm:t>
        <a:bodyPr/>
        <a:lstStyle/>
        <a:p>
          <a:endParaRPr lang="en-ZA"/>
        </a:p>
      </dgm:t>
    </dgm:pt>
  </dgm:ptLst>
  <dgm:cxnLst>
    <dgm:cxn modelId="{4F6E4F8B-7026-402D-BF05-9E97E6A0E57D}" type="presOf" srcId="{FBE8B5A2-0B03-F24C-BD11-40E4A0F4AD45}" destId="{739BE967-1847-49CE-B492-9343806763E4}" srcOrd="0" destOrd="0" presId="urn:microsoft.com/office/officeart/2005/8/layout/vProcess5"/>
    <dgm:cxn modelId="{BEE56E37-2F25-4F48-9C51-3D4D74624C2D}" type="presOf" srcId="{9EC2C263-56B2-7248-93FE-335477AA6556}" destId="{AE4A8E53-3899-4471-AE43-51A1A7385F72}" srcOrd="1" destOrd="0" presId="urn:microsoft.com/office/officeart/2005/8/layout/vProcess5"/>
    <dgm:cxn modelId="{8B02D19E-4D62-9F4C-8A39-9014BC551E3F}" srcId="{9767EBC5-3385-524A-9439-53DBE8525814}" destId="{FC0D4F1D-B116-8A4D-A861-8D42710B59A9}" srcOrd="2" destOrd="0" parTransId="{A6E4C5C5-F1BD-C44E-B9A4-333EE67FAAE1}" sibTransId="{5D2E7BE6-0794-7543-BD4A-D3B9B0872E5F}"/>
    <dgm:cxn modelId="{555B6161-5A69-8349-B074-21A14C3E063C}" srcId="{9767EBC5-3385-524A-9439-53DBE8525814}" destId="{4E71771D-E6DA-5D48-BB3B-8167244DD39D}" srcOrd="1" destOrd="0" parTransId="{DB95A9A2-3D85-4549-A193-7E9F5F2C15F3}" sibTransId="{8F943161-6C23-F749-B2AB-EC5D6673C6C1}"/>
    <dgm:cxn modelId="{E9873577-C251-4DD8-A23B-AD51B4F1C99A}" type="presOf" srcId="{D8867E91-1DBE-C547-8619-3C98711AD613}" destId="{A3905D22-7FED-4E85-A4D1-6AF7DE6767FC}" srcOrd="0" destOrd="0" presId="urn:microsoft.com/office/officeart/2005/8/layout/vProcess5"/>
    <dgm:cxn modelId="{053A75EE-6B59-F444-BA91-7CA4C2C1F3FC}" type="presOf" srcId="{9767EBC5-3385-524A-9439-53DBE8525814}" destId="{DF697738-597A-2E41-B731-15C662AF09B8}" srcOrd="0" destOrd="0" presId="urn:microsoft.com/office/officeart/2005/8/layout/vProcess5"/>
    <dgm:cxn modelId="{FF133142-B88D-43CA-96B6-738E3EFDF090}" type="presOf" srcId="{4E71771D-E6DA-5D48-BB3B-8167244DD39D}" destId="{23C1D608-B31E-40D0-BAD3-E3369EBCBB09}" srcOrd="1" destOrd="0" presId="urn:microsoft.com/office/officeart/2005/8/layout/vProcess5"/>
    <dgm:cxn modelId="{FFCC0A16-DC80-4C2F-82B4-116C5DCDEA0C}" type="presOf" srcId="{FBE8B5A2-0B03-F24C-BD11-40E4A0F4AD45}" destId="{4C1AC6E2-5BD5-4D13-BDDA-3C565F123B33}" srcOrd="1" destOrd="0" presId="urn:microsoft.com/office/officeart/2005/8/layout/vProcess5"/>
    <dgm:cxn modelId="{3FCF17DE-41A3-4F52-9175-F9A872129C8D}" type="presOf" srcId="{4E71771D-E6DA-5D48-BB3B-8167244DD39D}" destId="{12FFC293-B00E-4B21-B0F0-C16B05293D5C}" srcOrd="0" destOrd="0" presId="urn:microsoft.com/office/officeart/2005/8/layout/vProcess5"/>
    <dgm:cxn modelId="{3BD1A14D-6F0E-44AD-91F4-92F306F0AD87}" type="presOf" srcId="{8F943161-6C23-F749-B2AB-EC5D6673C6C1}" destId="{F53AB59C-67CC-4B71-BDF1-7D9CA53085E9}" srcOrd="0" destOrd="0" presId="urn:microsoft.com/office/officeart/2005/8/layout/vProcess5"/>
    <dgm:cxn modelId="{170ABED5-E71A-4444-BD51-EC0E2FB24008}" type="presOf" srcId="{FC0D4F1D-B116-8A4D-A861-8D42710B59A9}" destId="{03930C04-130E-4372-B722-9319B4AD5AAC}" srcOrd="0" destOrd="0" presId="urn:microsoft.com/office/officeart/2005/8/layout/vProcess5"/>
    <dgm:cxn modelId="{5564A42A-FEAF-4633-AA98-AB500CEABE08}" type="presOf" srcId="{9EC2C263-56B2-7248-93FE-335477AA6556}" destId="{08C966B5-0CF4-4AAF-BD73-541B9BC51E93}" srcOrd="0" destOrd="0" presId="urn:microsoft.com/office/officeart/2005/8/layout/vProcess5"/>
    <dgm:cxn modelId="{AF180511-B3B1-4043-B078-7C23B47198E3}" srcId="{9767EBC5-3385-524A-9439-53DBE8525814}" destId="{FBE8B5A2-0B03-F24C-BD11-40E4A0F4AD45}" srcOrd="3" destOrd="0" parTransId="{5C21E9A2-D749-B046-8C62-625FDE81022C}" sibTransId="{E7E8D678-D944-DC4D-8A1C-4D443338E535}"/>
    <dgm:cxn modelId="{FA58D5B0-F353-4AD4-A7DA-C586A57D6746}" type="presOf" srcId="{5D2E7BE6-0794-7543-BD4A-D3B9B0872E5F}" destId="{BF990EC4-C9C1-438B-853C-A39647BC8D4B}" srcOrd="0" destOrd="0" presId="urn:microsoft.com/office/officeart/2005/8/layout/vProcess5"/>
    <dgm:cxn modelId="{1015A6C7-B41C-614A-8B7D-AB2DD9A93448}" srcId="{9767EBC5-3385-524A-9439-53DBE8525814}" destId="{9EC2C263-56B2-7248-93FE-335477AA6556}" srcOrd="0" destOrd="0" parTransId="{E9E7D397-1BE7-DB44-B10B-A7BB899403D7}" sibTransId="{D8867E91-1DBE-C547-8619-3C98711AD613}"/>
    <dgm:cxn modelId="{3AE244FA-8083-4F7A-AA59-D3370839FED9}" type="presOf" srcId="{FC0D4F1D-B116-8A4D-A861-8D42710B59A9}" destId="{9727DBA9-F1C3-4595-B782-082451BF44D2}" srcOrd="1" destOrd="0" presId="urn:microsoft.com/office/officeart/2005/8/layout/vProcess5"/>
    <dgm:cxn modelId="{93EECC99-49B7-7A45-9C5B-84E4C5564571}" type="presParOf" srcId="{DF697738-597A-2E41-B731-15C662AF09B8}" destId="{9075D67C-2895-654B-9778-7BF2BFBB5B4E}" srcOrd="0" destOrd="0" presId="urn:microsoft.com/office/officeart/2005/8/layout/vProcess5"/>
    <dgm:cxn modelId="{8E2EFF05-5D45-4CA3-B7EC-3602BA286F49}" type="presParOf" srcId="{DF697738-597A-2E41-B731-15C662AF09B8}" destId="{08C966B5-0CF4-4AAF-BD73-541B9BC51E93}" srcOrd="1" destOrd="0" presId="urn:microsoft.com/office/officeart/2005/8/layout/vProcess5"/>
    <dgm:cxn modelId="{A0C3C0F2-F147-4B6D-9D2D-C125622C6BCC}" type="presParOf" srcId="{DF697738-597A-2E41-B731-15C662AF09B8}" destId="{12FFC293-B00E-4B21-B0F0-C16B05293D5C}" srcOrd="2" destOrd="0" presId="urn:microsoft.com/office/officeart/2005/8/layout/vProcess5"/>
    <dgm:cxn modelId="{722AAD4A-D316-402E-ABAB-9161293B3E5F}" type="presParOf" srcId="{DF697738-597A-2E41-B731-15C662AF09B8}" destId="{03930C04-130E-4372-B722-9319B4AD5AAC}" srcOrd="3" destOrd="0" presId="urn:microsoft.com/office/officeart/2005/8/layout/vProcess5"/>
    <dgm:cxn modelId="{BD755490-0AEC-49F2-9734-62099943C9B2}" type="presParOf" srcId="{DF697738-597A-2E41-B731-15C662AF09B8}" destId="{739BE967-1847-49CE-B492-9343806763E4}" srcOrd="4" destOrd="0" presId="urn:microsoft.com/office/officeart/2005/8/layout/vProcess5"/>
    <dgm:cxn modelId="{6C480A95-F161-471D-81A3-37D789512B47}" type="presParOf" srcId="{DF697738-597A-2E41-B731-15C662AF09B8}" destId="{A3905D22-7FED-4E85-A4D1-6AF7DE6767FC}" srcOrd="5" destOrd="0" presId="urn:microsoft.com/office/officeart/2005/8/layout/vProcess5"/>
    <dgm:cxn modelId="{1FF6CB40-7654-4279-8F1D-C48220D84D40}" type="presParOf" srcId="{DF697738-597A-2E41-B731-15C662AF09B8}" destId="{F53AB59C-67CC-4B71-BDF1-7D9CA53085E9}" srcOrd="6" destOrd="0" presId="urn:microsoft.com/office/officeart/2005/8/layout/vProcess5"/>
    <dgm:cxn modelId="{B1069EAA-800F-4ABE-AD87-DC75C634A887}" type="presParOf" srcId="{DF697738-597A-2E41-B731-15C662AF09B8}" destId="{BF990EC4-C9C1-438B-853C-A39647BC8D4B}" srcOrd="7" destOrd="0" presId="urn:microsoft.com/office/officeart/2005/8/layout/vProcess5"/>
    <dgm:cxn modelId="{909656ED-B403-44F7-8F8C-B307A1184FF2}" type="presParOf" srcId="{DF697738-597A-2E41-B731-15C662AF09B8}" destId="{AE4A8E53-3899-4471-AE43-51A1A7385F72}" srcOrd="8" destOrd="0" presId="urn:microsoft.com/office/officeart/2005/8/layout/vProcess5"/>
    <dgm:cxn modelId="{6996D45A-57E1-4FA5-B268-4B6DC5BF4023}" type="presParOf" srcId="{DF697738-597A-2E41-B731-15C662AF09B8}" destId="{23C1D608-B31E-40D0-BAD3-E3369EBCBB09}" srcOrd="9" destOrd="0" presId="urn:microsoft.com/office/officeart/2005/8/layout/vProcess5"/>
    <dgm:cxn modelId="{8DF50953-9CA8-40D5-ABF1-D40C1CD06981}" type="presParOf" srcId="{DF697738-597A-2E41-B731-15C662AF09B8}" destId="{9727DBA9-F1C3-4595-B782-082451BF44D2}" srcOrd="10" destOrd="0" presId="urn:microsoft.com/office/officeart/2005/8/layout/vProcess5"/>
    <dgm:cxn modelId="{4738DE51-9D17-4D87-B007-405D439D56CD}" type="presParOf" srcId="{DF697738-597A-2E41-B731-15C662AF09B8}" destId="{4C1AC6E2-5BD5-4D13-BDDA-3C565F123B33}"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A43E54-27A9-4AB4-B91D-16ED7916E7E2}" type="doc">
      <dgm:prSet loTypeId="urn:microsoft.com/office/officeart/2005/8/layout/radial3" loCatId="relationship" qsTypeId="urn:microsoft.com/office/officeart/2005/8/quickstyle/simple2" qsCatId="simple" csTypeId="urn:microsoft.com/office/officeart/2005/8/colors/colorful1" csCatId="colorful" phldr="1"/>
      <dgm:spPr/>
      <dgm:t>
        <a:bodyPr/>
        <a:lstStyle/>
        <a:p>
          <a:endParaRPr lang="en-ZA"/>
        </a:p>
      </dgm:t>
    </dgm:pt>
    <dgm:pt modelId="{3D5B148C-A197-4ABF-8DA8-CE4A65931277}">
      <dgm:prSet phldrT="[Text]"/>
      <dgm:spPr/>
      <dgm:t>
        <a:bodyPr/>
        <a:lstStyle/>
        <a:p>
          <a:r>
            <a:rPr lang="en-US" b="1" dirty="0"/>
            <a:t>Approved FRP</a:t>
          </a:r>
          <a:endParaRPr lang="en-ZA" b="1" dirty="0"/>
        </a:p>
      </dgm:t>
    </dgm:pt>
    <dgm:pt modelId="{BCE23047-3E16-46B7-808D-BF9141563215}" type="parTrans" cxnId="{98BEA121-FDA2-4881-99B0-3F220E4CB9FF}">
      <dgm:prSet/>
      <dgm:spPr/>
      <dgm:t>
        <a:bodyPr/>
        <a:lstStyle/>
        <a:p>
          <a:endParaRPr lang="en-ZA"/>
        </a:p>
      </dgm:t>
    </dgm:pt>
    <dgm:pt modelId="{744AF936-F0C2-40FA-9C51-92D364872790}" type="sibTrans" cxnId="{98BEA121-FDA2-4881-99B0-3F220E4CB9FF}">
      <dgm:prSet/>
      <dgm:spPr/>
      <dgm:t>
        <a:bodyPr/>
        <a:lstStyle/>
        <a:p>
          <a:endParaRPr lang="en-ZA"/>
        </a:p>
      </dgm:t>
    </dgm:pt>
    <dgm:pt modelId="{2106365F-C613-4A61-AFB4-B97FF7108648}">
      <dgm:prSet phldrT="[Text]"/>
      <dgm:spPr/>
      <dgm:t>
        <a:bodyPr/>
        <a:lstStyle/>
        <a:p>
          <a:r>
            <a:rPr lang="en-US" b="1" dirty="0"/>
            <a:t> Oversight Committee</a:t>
          </a:r>
          <a:endParaRPr lang="en-ZA" b="1" dirty="0"/>
        </a:p>
      </dgm:t>
    </dgm:pt>
    <dgm:pt modelId="{F06CE07A-BCD8-4B93-BE32-B28B24441D69}" type="parTrans" cxnId="{58F2D4DE-4F32-488D-BC52-544DB793BE65}">
      <dgm:prSet/>
      <dgm:spPr/>
      <dgm:t>
        <a:bodyPr/>
        <a:lstStyle/>
        <a:p>
          <a:endParaRPr lang="en-ZA"/>
        </a:p>
      </dgm:t>
    </dgm:pt>
    <dgm:pt modelId="{192795DD-D281-4A00-8531-2CC8DD6B8880}" type="sibTrans" cxnId="{58F2D4DE-4F32-488D-BC52-544DB793BE65}">
      <dgm:prSet/>
      <dgm:spPr/>
      <dgm:t>
        <a:bodyPr/>
        <a:lstStyle/>
        <a:p>
          <a:endParaRPr lang="en-ZA"/>
        </a:p>
      </dgm:t>
    </dgm:pt>
    <dgm:pt modelId="{7070FDA2-89C2-466D-AECC-F8665D8E7D9A}">
      <dgm:prSet phldrT="[Text]"/>
      <dgm:spPr/>
      <dgm:t>
        <a:bodyPr/>
        <a:lstStyle/>
        <a:p>
          <a:endParaRPr lang="en-US" b="1" dirty="0"/>
        </a:p>
        <a:p>
          <a:r>
            <a:rPr lang="en-US" b="1" dirty="0"/>
            <a:t>4 X Pillar Workstreams</a:t>
          </a:r>
          <a:endParaRPr lang="en-ZA" b="1" dirty="0"/>
        </a:p>
      </dgm:t>
    </dgm:pt>
    <dgm:pt modelId="{51EEF40E-04DE-4A19-936D-DBF0A60803AD}" type="parTrans" cxnId="{650B8DBE-CA6E-46DA-B050-E415FD5AA9C8}">
      <dgm:prSet/>
      <dgm:spPr/>
      <dgm:t>
        <a:bodyPr/>
        <a:lstStyle/>
        <a:p>
          <a:endParaRPr lang="en-ZA"/>
        </a:p>
      </dgm:t>
    </dgm:pt>
    <dgm:pt modelId="{2E2689E7-A102-4FB8-B296-01BD2DEBDB0C}" type="sibTrans" cxnId="{650B8DBE-CA6E-46DA-B050-E415FD5AA9C8}">
      <dgm:prSet/>
      <dgm:spPr/>
      <dgm:t>
        <a:bodyPr/>
        <a:lstStyle/>
        <a:p>
          <a:endParaRPr lang="en-ZA"/>
        </a:p>
      </dgm:t>
    </dgm:pt>
    <dgm:pt modelId="{31D31AA2-A32C-46CF-94D2-75922C385ED0}">
      <dgm:prSet phldrT="[Text]"/>
      <dgm:spPr/>
      <dgm:t>
        <a:bodyPr/>
        <a:lstStyle/>
        <a:p>
          <a:r>
            <a:rPr lang="en-US" b="1" dirty="0"/>
            <a:t> Monthly and Quarterly Reporting</a:t>
          </a:r>
          <a:endParaRPr lang="en-ZA" b="1" dirty="0"/>
        </a:p>
      </dgm:t>
    </dgm:pt>
    <dgm:pt modelId="{0CFB58D6-855F-468A-9F22-4BE191DFEACB}" type="parTrans" cxnId="{A46E07A4-431A-4F5C-AF21-DE7823A555A4}">
      <dgm:prSet/>
      <dgm:spPr/>
      <dgm:t>
        <a:bodyPr/>
        <a:lstStyle/>
        <a:p>
          <a:endParaRPr lang="en-ZA"/>
        </a:p>
      </dgm:t>
    </dgm:pt>
    <dgm:pt modelId="{C9B74D5F-9D7A-44FB-B51E-4475BD8080FA}" type="sibTrans" cxnId="{A46E07A4-431A-4F5C-AF21-DE7823A555A4}">
      <dgm:prSet/>
      <dgm:spPr/>
      <dgm:t>
        <a:bodyPr/>
        <a:lstStyle/>
        <a:p>
          <a:endParaRPr lang="en-ZA"/>
        </a:p>
      </dgm:t>
    </dgm:pt>
    <dgm:pt modelId="{F603AFC0-5B71-4EFB-8BC4-C04F776615D8}">
      <dgm:prSet/>
      <dgm:spPr/>
      <dgm:t>
        <a:bodyPr/>
        <a:lstStyle/>
        <a:p>
          <a:r>
            <a:rPr lang="en-US" b="1" dirty="0"/>
            <a:t> Institutionalization</a:t>
          </a:r>
          <a:endParaRPr lang="en-ZA" b="1" dirty="0"/>
        </a:p>
      </dgm:t>
    </dgm:pt>
    <dgm:pt modelId="{FBFC8D32-2DE3-4ADB-B281-E5E6BDDABD98}" type="parTrans" cxnId="{10260A25-31D8-42B5-A6C8-E1C4BBD8E7E0}">
      <dgm:prSet/>
      <dgm:spPr/>
      <dgm:t>
        <a:bodyPr/>
        <a:lstStyle/>
        <a:p>
          <a:endParaRPr lang="en-ZA"/>
        </a:p>
      </dgm:t>
    </dgm:pt>
    <dgm:pt modelId="{7EA36915-319D-4421-A4FA-1699C6FE2B12}" type="sibTrans" cxnId="{10260A25-31D8-42B5-A6C8-E1C4BBD8E7E0}">
      <dgm:prSet/>
      <dgm:spPr/>
      <dgm:t>
        <a:bodyPr/>
        <a:lstStyle/>
        <a:p>
          <a:endParaRPr lang="en-ZA"/>
        </a:p>
      </dgm:t>
    </dgm:pt>
    <dgm:pt modelId="{756883D7-8D46-48F2-836F-3FDBDF4A12CC}">
      <dgm:prSet/>
      <dgm:spPr/>
      <dgm:t>
        <a:bodyPr/>
        <a:lstStyle/>
        <a:p>
          <a:r>
            <a:rPr lang="en-US" b="1" dirty="0"/>
            <a:t> Portfolio of Evidence</a:t>
          </a:r>
          <a:endParaRPr lang="en-ZA" b="1" dirty="0"/>
        </a:p>
      </dgm:t>
    </dgm:pt>
    <dgm:pt modelId="{773F4CCD-DB5D-40FD-855A-D8738D08F333}" type="parTrans" cxnId="{590B516A-916F-4D6C-B401-8DA9632D14BE}">
      <dgm:prSet/>
      <dgm:spPr/>
      <dgm:t>
        <a:bodyPr/>
        <a:lstStyle/>
        <a:p>
          <a:endParaRPr lang="en-ZA"/>
        </a:p>
      </dgm:t>
    </dgm:pt>
    <dgm:pt modelId="{591CEBAD-D7B8-40CB-9FC6-F9208248F310}" type="sibTrans" cxnId="{590B516A-916F-4D6C-B401-8DA9632D14BE}">
      <dgm:prSet/>
      <dgm:spPr/>
      <dgm:t>
        <a:bodyPr/>
        <a:lstStyle/>
        <a:p>
          <a:endParaRPr lang="en-ZA"/>
        </a:p>
      </dgm:t>
    </dgm:pt>
    <dgm:pt modelId="{1C53E791-910F-49C0-887D-166B8088B874}">
      <dgm:prSet/>
      <dgm:spPr/>
      <dgm:t>
        <a:bodyPr/>
        <a:lstStyle/>
        <a:p>
          <a:r>
            <a:rPr lang="en-US" b="1" dirty="0"/>
            <a:t>Strategic Alignment</a:t>
          </a:r>
          <a:endParaRPr lang="en-ZA" b="1" dirty="0"/>
        </a:p>
      </dgm:t>
    </dgm:pt>
    <dgm:pt modelId="{7AC3F285-40AE-40F9-8DDD-C1F57C9EA094}" type="parTrans" cxnId="{9EC9E934-9082-4C61-B960-426991F4BC93}">
      <dgm:prSet/>
      <dgm:spPr/>
      <dgm:t>
        <a:bodyPr/>
        <a:lstStyle/>
        <a:p>
          <a:endParaRPr lang="en-ZA"/>
        </a:p>
      </dgm:t>
    </dgm:pt>
    <dgm:pt modelId="{1B90FCAA-485B-47E7-831E-0026636ECA06}" type="sibTrans" cxnId="{9EC9E934-9082-4C61-B960-426991F4BC93}">
      <dgm:prSet/>
      <dgm:spPr/>
      <dgm:t>
        <a:bodyPr/>
        <a:lstStyle/>
        <a:p>
          <a:endParaRPr lang="en-ZA"/>
        </a:p>
      </dgm:t>
    </dgm:pt>
    <dgm:pt modelId="{132029F5-6AED-4BC4-AA37-43750D219CEB}">
      <dgm:prSet/>
      <dgm:spPr/>
      <dgm:t>
        <a:bodyPr/>
        <a:lstStyle/>
        <a:p>
          <a:r>
            <a:rPr lang="en-US" b="1" dirty="0"/>
            <a:t>Performance Management</a:t>
          </a:r>
          <a:endParaRPr lang="en-ZA" b="1" dirty="0"/>
        </a:p>
      </dgm:t>
    </dgm:pt>
    <dgm:pt modelId="{488592F3-CFBB-4098-A0B1-8A04BC01A535}" type="parTrans" cxnId="{15D0343C-C697-4510-BE9B-9A965C98BD19}">
      <dgm:prSet/>
      <dgm:spPr/>
      <dgm:t>
        <a:bodyPr/>
        <a:lstStyle/>
        <a:p>
          <a:endParaRPr lang="en-ZA"/>
        </a:p>
      </dgm:t>
    </dgm:pt>
    <dgm:pt modelId="{76C2FBDF-E59F-4657-8FA3-CEA2D04A789E}" type="sibTrans" cxnId="{15D0343C-C697-4510-BE9B-9A965C98BD19}">
      <dgm:prSet/>
      <dgm:spPr/>
      <dgm:t>
        <a:bodyPr/>
        <a:lstStyle/>
        <a:p>
          <a:endParaRPr lang="en-ZA"/>
        </a:p>
      </dgm:t>
    </dgm:pt>
    <dgm:pt modelId="{23A508B2-1AF4-4E7D-89A6-6486DE9F3BE4}" type="pres">
      <dgm:prSet presAssocID="{E1A43E54-27A9-4AB4-B91D-16ED7916E7E2}" presName="composite" presStyleCnt="0">
        <dgm:presLayoutVars>
          <dgm:chMax val="1"/>
          <dgm:dir/>
          <dgm:resizeHandles val="exact"/>
        </dgm:presLayoutVars>
      </dgm:prSet>
      <dgm:spPr/>
      <dgm:t>
        <a:bodyPr/>
        <a:lstStyle/>
        <a:p>
          <a:endParaRPr lang="en-ZA"/>
        </a:p>
      </dgm:t>
    </dgm:pt>
    <dgm:pt modelId="{9BD3146E-3F78-4937-B61A-393653B32BF8}" type="pres">
      <dgm:prSet presAssocID="{E1A43E54-27A9-4AB4-B91D-16ED7916E7E2}" presName="radial" presStyleCnt="0">
        <dgm:presLayoutVars>
          <dgm:animLvl val="ctr"/>
        </dgm:presLayoutVars>
      </dgm:prSet>
      <dgm:spPr/>
    </dgm:pt>
    <dgm:pt modelId="{F07E19D0-DB63-452B-BEE1-B7CAB45D9F53}" type="pres">
      <dgm:prSet presAssocID="{3D5B148C-A197-4ABF-8DA8-CE4A65931277}" presName="centerShape" presStyleLbl="vennNode1" presStyleIdx="0" presStyleCnt="8"/>
      <dgm:spPr/>
      <dgm:t>
        <a:bodyPr/>
        <a:lstStyle/>
        <a:p>
          <a:endParaRPr lang="en-ZA"/>
        </a:p>
      </dgm:t>
    </dgm:pt>
    <dgm:pt modelId="{D40C141E-4186-46BC-8D41-51C2A31BBCB9}" type="pres">
      <dgm:prSet presAssocID="{2106365F-C613-4A61-AFB4-B97FF7108648}" presName="node" presStyleLbl="vennNode1" presStyleIdx="1" presStyleCnt="8">
        <dgm:presLayoutVars>
          <dgm:bulletEnabled val="1"/>
        </dgm:presLayoutVars>
      </dgm:prSet>
      <dgm:spPr/>
      <dgm:t>
        <a:bodyPr/>
        <a:lstStyle/>
        <a:p>
          <a:endParaRPr lang="en-ZA"/>
        </a:p>
      </dgm:t>
    </dgm:pt>
    <dgm:pt modelId="{EBF423D5-A37B-4B4F-A54B-B1B7C8010EEE}" type="pres">
      <dgm:prSet presAssocID="{7070FDA2-89C2-466D-AECC-F8665D8E7D9A}" presName="node" presStyleLbl="vennNode1" presStyleIdx="2" presStyleCnt="8">
        <dgm:presLayoutVars>
          <dgm:bulletEnabled val="1"/>
        </dgm:presLayoutVars>
      </dgm:prSet>
      <dgm:spPr/>
      <dgm:t>
        <a:bodyPr/>
        <a:lstStyle/>
        <a:p>
          <a:endParaRPr lang="en-ZA"/>
        </a:p>
      </dgm:t>
    </dgm:pt>
    <dgm:pt modelId="{62F90DC1-390C-4BAD-8404-4B4C4E066928}" type="pres">
      <dgm:prSet presAssocID="{31D31AA2-A32C-46CF-94D2-75922C385ED0}" presName="node" presStyleLbl="vennNode1" presStyleIdx="3" presStyleCnt="8">
        <dgm:presLayoutVars>
          <dgm:bulletEnabled val="1"/>
        </dgm:presLayoutVars>
      </dgm:prSet>
      <dgm:spPr/>
      <dgm:t>
        <a:bodyPr/>
        <a:lstStyle/>
        <a:p>
          <a:endParaRPr lang="en-ZA"/>
        </a:p>
      </dgm:t>
    </dgm:pt>
    <dgm:pt modelId="{885EB0AD-FF71-4DB3-A404-2F6444D2819D}" type="pres">
      <dgm:prSet presAssocID="{F603AFC0-5B71-4EFB-8BC4-C04F776615D8}" presName="node" presStyleLbl="vennNode1" presStyleIdx="4" presStyleCnt="8">
        <dgm:presLayoutVars>
          <dgm:bulletEnabled val="1"/>
        </dgm:presLayoutVars>
      </dgm:prSet>
      <dgm:spPr/>
      <dgm:t>
        <a:bodyPr/>
        <a:lstStyle/>
        <a:p>
          <a:endParaRPr lang="en-ZA"/>
        </a:p>
      </dgm:t>
    </dgm:pt>
    <dgm:pt modelId="{9A6E654C-E21A-4309-8B32-5195AB1E09A7}" type="pres">
      <dgm:prSet presAssocID="{756883D7-8D46-48F2-836F-3FDBDF4A12CC}" presName="node" presStyleLbl="vennNode1" presStyleIdx="5" presStyleCnt="8">
        <dgm:presLayoutVars>
          <dgm:bulletEnabled val="1"/>
        </dgm:presLayoutVars>
      </dgm:prSet>
      <dgm:spPr/>
      <dgm:t>
        <a:bodyPr/>
        <a:lstStyle/>
        <a:p>
          <a:endParaRPr lang="en-ZA"/>
        </a:p>
      </dgm:t>
    </dgm:pt>
    <dgm:pt modelId="{0F5BDBE6-5146-4F6A-8406-09F10E4466A9}" type="pres">
      <dgm:prSet presAssocID="{1C53E791-910F-49C0-887D-166B8088B874}" presName="node" presStyleLbl="vennNode1" presStyleIdx="6" presStyleCnt="8">
        <dgm:presLayoutVars>
          <dgm:bulletEnabled val="1"/>
        </dgm:presLayoutVars>
      </dgm:prSet>
      <dgm:spPr/>
      <dgm:t>
        <a:bodyPr/>
        <a:lstStyle/>
        <a:p>
          <a:endParaRPr lang="en-ZA"/>
        </a:p>
      </dgm:t>
    </dgm:pt>
    <dgm:pt modelId="{48CAE946-3BBC-4BAB-9825-AD4AF311F339}" type="pres">
      <dgm:prSet presAssocID="{132029F5-6AED-4BC4-AA37-43750D219CEB}" presName="node" presStyleLbl="vennNode1" presStyleIdx="7" presStyleCnt="8">
        <dgm:presLayoutVars>
          <dgm:bulletEnabled val="1"/>
        </dgm:presLayoutVars>
      </dgm:prSet>
      <dgm:spPr/>
      <dgm:t>
        <a:bodyPr/>
        <a:lstStyle/>
        <a:p>
          <a:endParaRPr lang="en-ZA"/>
        </a:p>
      </dgm:t>
    </dgm:pt>
  </dgm:ptLst>
  <dgm:cxnLst>
    <dgm:cxn modelId="{650B8DBE-CA6E-46DA-B050-E415FD5AA9C8}" srcId="{3D5B148C-A197-4ABF-8DA8-CE4A65931277}" destId="{7070FDA2-89C2-466D-AECC-F8665D8E7D9A}" srcOrd="1" destOrd="0" parTransId="{51EEF40E-04DE-4A19-936D-DBF0A60803AD}" sibTransId="{2E2689E7-A102-4FB8-B296-01BD2DEBDB0C}"/>
    <dgm:cxn modelId="{E39A6244-873A-403C-A95C-3B733D23B967}" type="presOf" srcId="{7070FDA2-89C2-466D-AECC-F8665D8E7D9A}" destId="{EBF423D5-A37B-4B4F-A54B-B1B7C8010EEE}" srcOrd="0" destOrd="0" presId="urn:microsoft.com/office/officeart/2005/8/layout/radial3"/>
    <dgm:cxn modelId="{590B516A-916F-4D6C-B401-8DA9632D14BE}" srcId="{3D5B148C-A197-4ABF-8DA8-CE4A65931277}" destId="{756883D7-8D46-48F2-836F-3FDBDF4A12CC}" srcOrd="4" destOrd="0" parTransId="{773F4CCD-DB5D-40FD-855A-D8738D08F333}" sibTransId="{591CEBAD-D7B8-40CB-9FC6-F9208248F310}"/>
    <dgm:cxn modelId="{A46E07A4-431A-4F5C-AF21-DE7823A555A4}" srcId="{3D5B148C-A197-4ABF-8DA8-CE4A65931277}" destId="{31D31AA2-A32C-46CF-94D2-75922C385ED0}" srcOrd="2" destOrd="0" parTransId="{0CFB58D6-855F-468A-9F22-4BE191DFEACB}" sibTransId="{C9B74D5F-9D7A-44FB-B51E-4475BD8080FA}"/>
    <dgm:cxn modelId="{E4880466-1313-49E4-8191-C88BC0D061BE}" type="presOf" srcId="{756883D7-8D46-48F2-836F-3FDBDF4A12CC}" destId="{9A6E654C-E21A-4309-8B32-5195AB1E09A7}" srcOrd="0" destOrd="0" presId="urn:microsoft.com/office/officeart/2005/8/layout/radial3"/>
    <dgm:cxn modelId="{15D0343C-C697-4510-BE9B-9A965C98BD19}" srcId="{3D5B148C-A197-4ABF-8DA8-CE4A65931277}" destId="{132029F5-6AED-4BC4-AA37-43750D219CEB}" srcOrd="6" destOrd="0" parTransId="{488592F3-CFBB-4098-A0B1-8A04BC01A535}" sibTransId="{76C2FBDF-E59F-4657-8FA3-CEA2D04A789E}"/>
    <dgm:cxn modelId="{58F2D4DE-4F32-488D-BC52-544DB793BE65}" srcId="{3D5B148C-A197-4ABF-8DA8-CE4A65931277}" destId="{2106365F-C613-4A61-AFB4-B97FF7108648}" srcOrd="0" destOrd="0" parTransId="{F06CE07A-BCD8-4B93-BE32-B28B24441D69}" sibTransId="{192795DD-D281-4A00-8531-2CC8DD6B8880}"/>
    <dgm:cxn modelId="{305D8E40-4A56-447E-BC4E-29B4E122192F}" type="presOf" srcId="{1C53E791-910F-49C0-887D-166B8088B874}" destId="{0F5BDBE6-5146-4F6A-8406-09F10E4466A9}" srcOrd="0" destOrd="0" presId="urn:microsoft.com/office/officeart/2005/8/layout/radial3"/>
    <dgm:cxn modelId="{68256535-5E92-4273-AAA5-AA8830BCD556}" type="presOf" srcId="{E1A43E54-27A9-4AB4-B91D-16ED7916E7E2}" destId="{23A508B2-1AF4-4E7D-89A6-6486DE9F3BE4}" srcOrd="0" destOrd="0" presId="urn:microsoft.com/office/officeart/2005/8/layout/radial3"/>
    <dgm:cxn modelId="{98BEA121-FDA2-4881-99B0-3F220E4CB9FF}" srcId="{E1A43E54-27A9-4AB4-B91D-16ED7916E7E2}" destId="{3D5B148C-A197-4ABF-8DA8-CE4A65931277}" srcOrd="0" destOrd="0" parTransId="{BCE23047-3E16-46B7-808D-BF9141563215}" sibTransId="{744AF936-F0C2-40FA-9C51-92D364872790}"/>
    <dgm:cxn modelId="{9EC9E934-9082-4C61-B960-426991F4BC93}" srcId="{3D5B148C-A197-4ABF-8DA8-CE4A65931277}" destId="{1C53E791-910F-49C0-887D-166B8088B874}" srcOrd="5" destOrd="0" parTransId="{7AC3F285-40AE-40F9-8DDD-C1F57C9EA094}" sibTransId="{1B90FCAA-485B-47E7-831E-0026636ECA06}"/>
    <dgm:cxn modelId="{137A2AA5-2D5D-4540-ABCA-53EE0DA25321}" type="presOf" srcId="{132029F5-6AED-4BC4-AA37-43750D219CEB}" destId="{48CAE946-3BBC-4BAB-9825-AD4AF311F339}" srcOrd="0" destOrd="0" presId="urn:microsoft.com/office/officeart/2005/8/layout/radial3"/>
    <dgm:cxn modelId="{7F739C27-9701-4F6F-BA6C-4D1F72BE7ECD}" type="presOf" srcId="{F603AFC0-5B71-4EFB-8BC4-C04F776615D8}" destId="{885EB0AD-FF71-4DB3-A404-2F6444D2819D}" srcOrd="0" destOrd="0" presId="urn:microsoft.com/office/officeart/2005/8/layout/radial3"/>
    <dgm:cxn modelId="{E15269D1-0938-4BD5-8F4C-569212F51BAD}" type="presOf" srcId="{31D31AA2-A32C-46CF-94D2-75922C385ED0}" destId="{62F90DC1-390C-4BAD-8404-4B4C4E066928}" srcOrd="0" destOrd="0" presId="urn:microsoft.com/office/officeart/2005/8/layout/radial3"/>
    <dgm:cxn modelId="{E857C602-1710-4829-9F14-E071311C4D93}" type="presOf" srcId="{2106365F-C613-4A61-AFB4-B97FF7108648}" destId="{D40C141E-4186-46BC-8D41-51C2A31BBCB9}" srcOrd="0" destOrd="0" presId="urn:microsoft.com/office/officeart/2005/8/layout/radial3"/>
    <dgm:cxn modelId="{96F4F061-DCE6-4637-9F94-924F64A022AC}" type="presOf" srcId="{3D5B148C-A197-4ABF-8DA8-CE4A65931277}" destId="{F07E19D0-DB63-452B-BEE1-B7CAB45D9F53}" srcOrd="0" destOrd="0" presId="urn:microsoft.com/office/officeart/2005/8/layout/radial3"/>
    <dgm:cxn modelId="{10260A25-31D8-42B5-A6C8-E1C4BBD8E7E0}" srcId="{3D5B148C-A197-4ABF-8DA8-CE4A65931277}" destId="{F603AFC0-5B71-4EFB-8BC4-C04F776615D8}" srcOrd="3" destOrd="0" parTransId="{FBFC8D32-2DE3-4ADB-B281-E5E6BDDABD98}" sibTransId="{7EA36915-319D-4421-A4FA-1699C6FE2B12}"/>
    <dgm:cxn modelId="{474C6BA5-F576-49DC-B9B9-DDF9B209D05D}" type="presParOf" srcId="{23A508B2-1AF4-4E7D-89A6-6486DE9F3BE4}" destId="{9BD3146E-3F78-4937-B61A-393653B32BF8}" srcOrd="0" destOrd="0" presId="urn:microsoft.com/office/officeart/2005/8/layout/radial3"/>
    <dgm:cxn modelId="{D77354F8-16CA-473A-B622-29ABBF953347}" type="presParOf" srcId="{9BD3146E-3F78-4937-B61A-393653B32BF8}" destId="{F07E19D0-DB63-452B-BEE1-B7CAB45D9F53}" srcOrd="0" destOrd="0" presId="urn:microsoft.com/office/officeart/2005/8/layout/radial3"/>
    <dgm:cxn modelId="{40404EC2-C43A-411D-9B44-2580081CE2DE}" type="presParOf" srcId="{9BD3146E-3F78-4937-B61A-393653B32BF8}" destId="{D40C141E-4186-46BC-8D41-51C2A31BBCB9}" srcOrd="1" destOrd="0" presId="urn:microsoft.com/office/officeart/2005/8/layout/radial3"/>
    <dgm:cxn modelId="{FF1C7D89-ABB6-4C43-96B3-308EAF1C31CD}" type="presParOf" srcId="{9BD3146E-3F78-4937-B61A-393653B32BF8}" destId="{EBF423D5-A37B-4B4F-A54B-B1B7C8010EEE}" srcOrd="2" destOrd="0" presId="urn:microsoft.com/office/officeart/2005/8/layout/radial3"/>
    <dgm:cxn modelId="{E9ADD848-C09F-433E-818C-E3A7E3C1BD97}" type="presParOf" srcId="{9BD3146E-3F78-4937-B61A-393653B32BF8}" destId="{62F90DC1-390C-4BAD-8404-4B4C4E066928}" srcOrd="3" destOrd="0" presId="urn:microsoft.com/office/officeart/2005/8/layout/radial3"/>
    <dgm:cxn modelId="{5281238F-EE5F-4DAA-8051-F6C356A8D9B0}" type="presParOf" srcId="{9BD3146E-3F78-4937-B61A-393653B32BF8}" destId="{885EB0AD-FF71-4DB3-A404-2F6444D2819D}" srcOrd="4" destOrd="0" presId="urn:microsoft.com/office/officeart/2005/8/layout/radial3"/>
    <dgm:cxn modelId="{E209F0E7-7CC1-455A-B424-5FD3E6E806D9}" type="presParOf" srcId="{9BD3146E-3F78-4937-B61A-393653B32BF8}" destId="{9A6E654C-E21A-4309-8B32-5195AB1E09A7}" srcOrd="5" destOrd="0" presId="urn:microsoft.com/office/officeart/2005/8/layout/radial3"/>
    <dgm:cxn modelId="{6F1506C2-B631-4BF7-95C6-D4B9188D86FF}" type="presParOf" srcId="{9BD3146E-3F78-4937-B61A-393653B32BF8}" destId="{0F5BDBE6-5146-4F6A-8406-09F10E4466A9}" srcOrd="6" destOrd="0" presId="urn:microsoft.com/office/officeart/2005/8/layout/radial3"/>
    <dgm:cxn modelId="{B5C57155-FAF6-4753-8F67-8BAF9922CC88}" type="presParOf" srcId="{9BD3146E-3F78-4937-B61A-393653B32BF8}" destId="{48CAE946-3BBC-4BAB-9825-AD4AF311F339}" srcOrd="7" destOrd="0" presId="urn:microsoft.com/office/officeart/2005/8/layout/radial3"/>
  </dgm:cxnLst>
  <dgm:bg>
    <a:noFill/>
  </dgm:bg>
  <dgm:whole>
    <a:ln w="1270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310FAD-0E18-7645-A31E-776F36B052BF}" type="doc">
      <dgm:prSet loTypeId="urn:microsoft.com/office/officeart/2005/8/layout/venn1" loCatId="relationship" qsTypeId="urn:microsoft.com/office/officeart/2005/8/quickstyle/simple1" qsCatId="simple" csTypeId="urn:microsoft.com/office/officeart/2005/8/colors/colorful4" csCatId="colorful"/>
      <dgm:spPr/>
      <dgm:t>
        <a:bodyPr/>
        <a:lstStyle/>
        <a:p>
          <a:endParaRPr lang="en-GB"/>
        </a:p>
      </dgm:t>
    </dgm:pt>
    <dgm:pt modelId="{2FF7FAD1-437D-4042-B1D1-1C4DDF05F066}">
      <dgm:prSet/>
      <dgm:spPr/>
      <dgm:t>
        <a:bodyPr/>
        <a:lstStyle/>
        <a:p>
          <a:r>
            <a:rPr lang="en-ZA"/>
            <a:t>The MM and heads of directorate must sign</a:t>
          </a:r>
          <a:r>
            <a:rPr lang="en-ZA" b="1"/>
            <a:t> individual performance score-cares/ agreements </a:t>
          </a:r>
          <a:r>
            <a:rPr lang="en-ZA"/>
            <a:t>for each financial year that incorporates the FRP.</a:t>
          </a:r>
        </a:p>
      </dgm:t>
    </dgm:pt>
    <dgm:pt modelId="{EA153B92-1CC9-3648-878B-E80ADA89CE37}" type="parTrans" cxnId="{D770882B-D6BE-F344-A9B1-B50723D66E22}">
      <dgm:prSet/>
      <dgm:spPr/>
      <dgm:t>
        <a:bodyPr/>
        <a:lstStyle/>
        <a:p>
          <a:endParaRPr lang="en-GB"/>
        </a:p>
      </dgm:t>
    </dgm:pt>
    <dgm:pt modelId="{B8890C1A-04BE-584F-964C-43691DC2B4A0}" type="sibTrans" cxnId="{D770882B-D6BE-F344-A9B1-B50723D66E22}">
      <dgm:prSet/>
      <dgm:spPr/>
      <dgm:t>
        <a:bodyPr/>
        <a:lstStyle/>
        <a:p>
          <a:endParaRPr lang="en-GB"/>
        </a:p>
      </dgm:t>
    </dgm:pt>
    <dgm:pt modelId="{01268061-0748-2445-8E31-1395986F2BCF}">
      <dgm:prSet/>
      <dgm:spPr/>
      <dgm:t>
        <a:bodyPr/>
        <a:lstStyle/>
        <a:p>
          <a:r>
            <a:rPr lang="en-ZA"/>
            <a:t>The </a:t>
          </a:r>
          <a:r>
            <a:rPr lang="en-ZA" b="1"/>
            <a:t>SDBIP and IDP</a:t>
          </a:r>
          <a:r>
            <a:rPr lang="en-ZA"/>
            <a:t> must be revised for alignment with the FRP.</a:t>
          </a:r>
        </a:p>
      </dgm:t>
    </dgm:pt>
    <dgm:pt modelId="{26AC1991-3403-6847-88A9-89D5EC19BE1B}" type="parTrans" cxnId="{CB661BA4-41C4-1448-A4B2-5AC83E005E3E}">
      <dgm:prSet/>
      <dgm:spPr/>
      <dgm:t>
        <a:bodyPr/>
        <a:lstStyle/>
        <a:p>
          <a:endParaRPr lang="en-GB"/>
        </a:p>
      </dgm:t>
    </dgm:pt>
    <dgm:pt modelId="{A03453F4-662B-2C43-9B37-25FF5578284B}" type="sibTrans" cxnId="{CB661BA4-41C4-1448-A4B2-5AC83E005E3E}">
      <dgm:prSet/>
      <dgm:spPr/>
      <dgm:t>
        <a:bodyPr/>
        <a:lstStyle/>
        <a:p>
          <a:endParaRPr lang="en-GB"/>
        </a:p>
      </dgm:t>
    </dgm:pt>
    <dgm:pt modelId="{77538159-1AD5-E946-9AB2-966748566301}">
      <dgm:prSet/>
      <dgm:spPr/>
      <dgm:t>
        <a:bodyPr/>
        <a:lstStyle/>
        <a:p>
          <a:r>
            <a:rPr lang="en-ZA"/>
            <a:t>All monthly FRP reports must be tabled and discussed in monthly Top Management meetings</a:t>
          </a:r>
        </a:p>
      </dgm:t>
    </dgm:pt>
    <dgm:pt modelId="{B811C91F-11AE-DA4E-BD49-B825EC7A5306}" type="parTrans" cxnId="{9AF1F388-6DCA-C04F-9E69-E4B8F4992E42}">
      <dgm:prSet/>
      <dgm:spPr/>
      <dgm:t>
        <a:bodyPr/>
        <a:lstStyle/>
        <a:p>
          <a:endParaRPr lang="en-GB"/>
        </a:p>
      </dgm:t>
    </dgm:pt>
    <dgm:pt modelId="{82903947-C7B8-7547-947E-11D0233CD741}" type="sibTrans" cxnId="{9AF1F388-6DCA-C04F-9E69-E4B8F4992E42}">
      <dgm:prSet/>
      <dgm:spPr/>
      <dgm:t>
        <a:bodyPr/>
        <a:lstStyle/>
        <a:p>
          <a:endParaRPr lang="en-GB"/>
        </a:p>
      </dgm:t>
    </dgm:pt>
    <dgm:pt modelId="{94E56EE6-0BA1-3549-ABCF-483029F8BA0C}">
      <dgm:prSet/>
      <dgm:spPr/>
      <dgm:t>
        <a:bodyPr/>
        <a:lstStyle/>
        <a:p>
          <a:r>
            <a:rPr lang="en-ZA"/>
            <a:t>FRP progress report must be a </a:t>
          </a:r>
          <a:r>
            <a:rPr lang="en-ZA" b="1"/>
            <a:t>standing agenda item</a:t>
          </a:r>
          <a:r>
            <a:rPr lang="en-ZA"/>
            <a:t> for the meetings of Top Management, Executive Committee and Council</a:t>
          </a:r>
        </a:p>
      </dgm:t>
    </dgm:pt>
    <dgm:pt modelId="{543689A2-F43C-2442-8B50-3B4C4333D56E}" type="parTrans" cxnId="{E697B971-9B97-7E4D-A382-F8D381E9DDD5}">
      <dgm:prSet/>
      <dgm:spPr/>
      <dgm:t>
        <a:bodyPr/>
        <a:lstStyle/>
        <a:p>
          <a:endParaRPr lang="en-GB"/>
        </a:p>
      </dgm:t>
    </dgm:pt>
    <dgm:pt modelId="{2116F52E-5D5F-D240-BBFE-27AA398CFB0E}" type="sibTrans" cxnId="{E697B971-9B97-7E4D-A382-F8D381E9DDD5}">
      <dgm:prSet/>
      <dgm:spPr/>
      <dgm:t>
        <a:bodyPr/>
        <a:lstStyle/>
        <a:p>
          <a:endParaRPr lang="en-GB"/>
        </a:p>
      </dgm:t>
    </dgm:pt>
    <dgm:pt modelId="{18C86EB0-FA6D-AB44-B71B-3B5864F5367D}">
      <dgm:prSet/>
      <dgm:spPr/>
      <dgm:t>
        <a:bodyPr/>
        <a:lstStyle/>
        <a:p>
          <a:r>
            <a:rPr lang="en-ZA" b="1"/>
            <a:t>No decision (Executive, Legislative or Administrative)</a:t>
          </a:r>
          <a:r>
            <a:rPr lang="en-ZA"/>
            <a:t> should be approved by Council, Executive Mayor and Accounting Officer </a:t>
          </a:r>
          <a:r>
            <a:rPr lang="en-ZA" b="1"/>
            <a:t>that contravenes or defeats the FRP</a:t>
          </a:r>
          <a:r>
            <a:rPr lang="en-ZA"/>
            <a:t> and its objectives</a:t>
          </a:r>
        </a:p>
      </dgm:t>
    </dgm:pt>
    <dgm:pt modelId="{E0805FCD-96C6-6A42-8B57-AB60EFA26675}" type="parTrans" cxnId="{56AFC876-D413-D148-8598-B783D9A0C5AB}">
      <dgm:prSet/>
      <dgm:spPr/>
      <dgm:t>
        <a:bodyPr/>
        <a:lstStyle/>
        <a:p>
          <a:endParaRPr lang="en-GB"/>
        </a:p>
      </dgm:t>
    </dgm:pt>
    <dgm:pt modelId="{33046CB8-CCC0-AE46-9F62-F1D6807AEA1A}" type="sibTrans" cxnId="{56AFC876-D413-D148-8598-B783D9A0C5AB}">
      <dgm:prSet/>
      <dgm:spPr/>
      <dgm:t>
        <a:bodyPr/>
        <a:lstStyle/>
        <a:p>
          <a:endParaRPr lang="en-GB"/>
        </a:p>
      </dgm:t>
    </dgm:pt>
    <dgm:pt modelId="{B070D599-799A-164D-A980-F4656C80E435}">
      <dgm:prSet/>
      <dgm:spPr/>
      <dgm:t>
        <a:bodyPr/>
        <a:lstStyle/>
        <a:p>
          <a:r>
            <a:rPr lang="en-ZA"/>
            <a:t>The MM must </a:t>
          </a:r>
          <a:r>
            <a:rPr lang="en-ZA" b="1"/>
            <a:t>designate an official in his office to coordinate</a:t>
          </a:r>
          <a:r>
            <a:rPr lang="en-ZA"/>
            <a:t> implementation and reporting on the FRP.</a:t>
          </a:r>
        </a:p>
      </dgm:t>
    </dgm:pt>
    <dgm:pt modelId="{ECE785B7-F5E0-3249-A2A3-B7FB8EF4D272}" type="parTrans" cxnId="{A8D3AF31-1D0B-C643-895A-18C1258CC85A}">
      <dgm:prSet/>
      <dgm:spPr/>
      <dgm:t>
        <a:bodyPr/>
        <a:lstStyle/>
        <a:p>
          <a:endParaRPr lang="en-GB"/>
        </a:p>
      </dgm:t>
    </dgm:pt>
    <dgm:pt modelId="{18369149-F21B-3E41-A050-E05E9999FC56}" type="sibTrans" cxnId="{A8D3AF31-1D0B-C643-895A-18C1258CC85A}">
      <dgm:prSet/>
      <dgm:spPr/>
      <dgm:t>
        <a:bodyPr/>
        <a:lstStyle/>
        <a:p>
          <a:endParaRPr lang="en-GB"/>
        </a:p>
      </dgm:t>
    </dgm:pt>
    <dgm:pt modelId="{BD9620B6-ACF3-6A48-9413-A7EDCC87AE8F}">
      <dgm:prSet/>
      <dgm:spPr/>
      <dgm:t>
        <a:bodyPr/>
        <a:lstStyle/>
        <a:p>
          <a:r>
            <a:rPr lang="en-ZA"/>
            <a:t>The </a:t>
          </a:r>
          <a:r>
            <a:rPr lang="en-ZA" b="1"/>
            <a:t>MM must sign-off all FRP implementation progress reports</a:t>
          </a:r>
          <a:r>
            <a:rPr lang="en-ZA"/>
            <a:t> before submission to NT MFRS, PT, Executive Committee and Council</a:t>
          </a:r>
        </a:p>
      </dgm:t>
    </dgm:pt>
    <dgm:pt modelId="{565C2E0C-9292-0447-8C2E-A7E678BB4783}" type="parTrans" cxnId="{15C1BBBF-C181-8047-B8FA-E649A2E6D943}">
      <dgm:prSet/>
      <dgm:spPr/>
      <dgm:t>
        <a:bodyPr/>
        <a:lstStyle/>
        <a:p>
          <a:endParaRPr lang="en-GB"/>
        </a:p>
      </dgm:t>
    </dgm:pt>
    <dgm:pt modelId="{D4758CF1-4C73-0246-A052-FB79157B0176}" type="sibTrans" cxnId="{15C1BBBF-C181-8047-B8FA-E649A2E6D943}">
      <dgm:prSet/>
      <dgm:spPr/>
      <dgm:t>
        <a:bodyPr/>
        <a:lstStyle/>
        <a:p>
          <a:endParaRPr lang="en-GB"/>
        </a:p>
      </dgm:t>
    </dgm:pt>
    <dgm:pt modelId="{1F9B7B98-4FC4-214A-9942-9F232A9E26B0}" type="pres">
      <dgm:prSet presAssocID="{9F310FAD-0E18-7645-A31E-776F36B052BF}" presName="compositeShape" presStyleCnt="0">
        <dgm:presLayoutVars>
          <dgm:chMax val="7"/>
          <dgm:dir/>
          <dgm:resizeHandles val="exact"/>
        </dgm:presLayoutVars>
      </dgm:prSet>
      <dgm:spPr/>
      <dgm:t>
        <a:bodyPr/>
        <a:lstStyle/>
        <a:p>
          <a:endParaRPr lang="en-ZA"/>
        </a:p>
      </dgm:t>
    </dgm:pt>
    <dgm:pt modelId="{F9EB9830-9E61-3745-AADF-8EBDD4FB920E}" type="pres">
      <dgm:prSet presAssocID="{2FF7FAD1-437D-4042-B1D1-1C4DDF05F066}" presName="circ1" presStyleLbl="vennNode1" presStyleIdx="0" presStyleCnt="7"/>
      <dgm:spPr/>
    </dgm:pt>
    <dgm:pt modelId="{5459A28A-F1AF-F844-B4EE-4780360FAD2D}" type="pres">
      <dgm:prSet presAssocID="{2FF7FAD1-437D-4042-B1D1-1C4DDF05F066}" presName="circ1Tx" presStyleLbl="revTx" presStyleIdx="0" presStyleCnt="0">
        <dgm:presLayoutVars>
          <dgm:chMax val="0"/>
          <dgm:chPref val="0"/>
          <dgm:bulletEnabled val="1"/>
        </dgm:presLayoutVars>
      </dgm:prSet>
      <dgm:spPr/>
      <dgm:t>
        <a:bodyPr/>
        <a:lstStyle/>
        <a:p>
          <a:endParaRPr lang="en-ZA"/>
        </a:p>
      </dgm:t>
    </dgm:pt>
    <dgm:pt modelId="{0AEBF8FB-D8CF-0C46-A3BC-F6F07509D109}" type="pres">
      <dgm:prSet presAssocID="{01268061-0748-2445-8E31-1395986F2BCF}" presName="circ2" presStyleLbl="vennNode1" presStyleIdx="1" presStyleCnt="7"/>
      <dgm:spPr/>
    </dgm:pt>
    <dgm:pt modelId="{7F19EC24-FD6E-4348-9044-3118433DCEDF}" type="pres">
      <dgm:prSet presAssocID="{01268061-0748-2445-8E31-1395986F2BCF}" presName="circ2Tx" presStyleLbl="revTx" presStyleIdx="0" presStyleCnt="0">
        <dgm:presLayoutVars>
          <dgm:chMax val="0"/>
          <dgm:chPref val="0"/>
          <dgm:bulletEnabled val="1"/>
        </dgm:presLayoutVars>
      </dgm:prSet>
      <dgm:spPr/>
      <dgm:t>
        <a:bodyPr/>
        <a:lstStyle/>
        <a:p>
          <a:endParaRPr lang="en-ZA"/>
        </a:p>
      </dgm:t>
    </dgm:pt>
    <dgm:pt modelId="{AEFEE229-AA41-F842-8549-F40A10D7B63F}" type="pres">
      <dgm:prSet presAssocID="{77538159-1AD5-E946-9AB2-966748566301}" presName="circ3" presStyleLbl="vennNode1" presStyleIdx="2" presStyleCnt="7"/>
      <dgm:spPr/>
    </dgm:pt>
    <dgm:pt modelId="{EFA5ED53-170A-754E-87B1-175E0158CDFD}" type="pres">
      <dgm:prSet presAssocID="{77538159-1AD5-E946-9AB2-966748566301}" presName="circ3Tx" presStyleLbl="revTx" presStyleIdx="0" presStyleCnt="0">
        <dgm:presLayoutVars>
          <dgm:chMax val="0"/>
          <dgm:chPref val="0"/>
          <dgm:bulletEnabled val="1"/>
        </dgm:presLayoutVars>
      </dgm:prSet>
      <dgm:spPr/>
      <dgm:t>
        <a:bodyPr/>
        <a:lstStyle/>
        <a:p>
          <a:endParaRPr lang="en-ZA"/>
        </a:p>
      </dgm:t>
    </dgm:pt>
    <dgm:pt modelId="{AB9D17E4-92DC-7D43-B19B-9C78566F8CD5}" type="pres">
      <dgm:prSet presAssocID="{94E56EE6-0BA1-3549-ABCF-483029F8BA0C}" presName="circ4" presStyleLbl="vennNode1" presStyleIdx="3" presStyleCnt="7"/>
      <dgm:spPr/>
    </dgm:pt>
    <dgm:pt modelId="{4DA19537-2110-EA4F-AF60-E69B2FEB3B00}" type="pres">
      <dgm:prSet presAssocID="{94E56EE6-0BA1-3549-ABCF-483029F8BA0C}" presName="circ4Tx" presStyleLbl="revTx" presStyleIdx="0" presStyleCnt="0">
        <dgm:presLayoutVars>
          <dgm:chMax val="0"/>
          <dgm:chPref val="0"/>
          <dgm:bulletEnabled val="1"/>
        </dgm:presLayoutVars>
      </dgm:prSet>
      <dgm:spPr/>
      <dgm:t>
        <a:bodyPr/>
        <a:lstStyle/>
        <a:p>
          <a:endParaRPr lang="en-ZA"/>
        </a:p>
      </dgm:t>
    </dgm:pt>
    <dgm:pt modelId="{8F2132F0-0177-D849-A644-B3E28D1D6639}" type="pres">
      <dgm:prSet presAssocID="{18C86EB0-FA6D-AB44-B71B-3B5864F5367D}" presName="circ5" presStyleLbl="vennNode1" presStyleIdx="4" presStyleCnt="7"/>
      <dgm:spPr/>
    </dgm:pt>
    <dgm:pt modelId="{6A4327C7-D571-8A41-9707-38D6452431D2}" type="pres">
      <dgm:prSet presAssocID="{18C86EB0-FA6D-AB44-B71B-3B5864F5367D}" presName="circ5Tx" presStyleLbl="revTx" presStyleIdx="0" presStyleCnt="0">
        <dgm:presLayoutVars>
          <dgm:chMax val="0"/>
          <dgm:chPref val="0"/>
          <dgm:bulletEnabled val="1"/>
        </dgm:presLayoutVars>
      </dgm:prSet>
      <dgm:spPr/>
      <dgm:t>
        <a:bodyPr/>
        <a:lstStyle/>
        <a:p>
          <a:endParaRPr lang="en-ZA"/>
        </a:p>
      </dgm:t>
    </dgm:pt>
    <dgm:pt modelId="{14FDB0F8-99E8-1641-B39F-A1F51FCAB750}" type="pres">
      <dgm:prSet presAssocID="{B070D599-799A-164D-A980-F4656C80E435}" presName="circ6" presStyleLbl="vennNode1" presStyleIdx="5" presStyleCnt="7"/>
      <dgm:spPr/>
    </dgm:pt>
    <dgm:pt modelId="{1E644F6A-72CA-F048-A8B7-C7DBF7906199}" type="pres">
      <dgm:prSet presAssocID="{B070D599-799A-164D-A980-F4656C80E435}" presName="circ6Tx" presStyleLbl="revTx" presStyleIdx="0" presStyleCnt="0">
        <dgm:presLayoutVars>
          <dgm:chMax val="0"/>
          <dgm:chPref val="0"/>
          <dgm:bulletEnabled val="1"/>
        </dgm:presLayoutVars>
      </dgm:prSet>
      <dgm:spPr/>
      <dgm:t>
        <a:bodyPr/>
        <a:lstStyle/>
        <a:p>
          <a:endParaRPr lang="en-ZA"/>
        </a:p>
      </dgm:t>
    </dgm:pt>
    <dgm:pt modelId="{C4D05720-BBE7-5147-B3BF-99274243A1A6}" type="pres">
      <dgm:prSet presAssocID="{BD9620B6-ACF3-6A48-9413-A7EDCC87AE8F}" presName="circ7" presStyleLbl="vennNode1" presStyleIdx="6" presStyleCnt="7"/>
      <dgm:spPr/>
    </dgm:pt>
    <dgm:pt modelId="{A04DF4B8-634C-894C-8A0C-8F2434C0EFC1}" type="pres">
      <dgm:prSet presAssocID="{BD9620B6-ACF3-6A48-9413-A7EDCC87AE8F}" presName="circ7Tx" presStyleLbl="revTx" presStyleIdx="0" presStyleCnt="0">
        <dgm:presLayoutVars>
          <dgm:chMax val="0"/>
          <dgm:chPref val="0"/>
          <dgm:bulletEnabled val="1"/>
        </dgm:presLayoutVars>
      </dgm:prSet>
      <dgm:spPr/>
      <dgm:t>
        <a:bodyPr/>
        <a:lstStyle/>
        <a:p>
          <a:endParaRPr lang="en-ZA"/>
        </a:p>
      </dgm:t>
    </dgm:pt>
  </dgm:ptLst>
  <dgm:cxnLst>
    <dgm:cxn modelId="{D770882B-D6BE-F344-A9B1-B50723D66E22}" srcId="{9F310FAD-0E18-7645-A31E-776F36B052BF}" destId="{2FF7FAD1-437D-4042-B1D1-1C4DDF05F066}" srcOrd="0" destOrd="0" parTransId="{EA153B92-1CC9-3648-878B-E80ADA89CE37}" sibTransId="{B8890C1A-04BE-584F-964C-43691DC2B4A0}"/>
    <dgm:cxn modelId="{5E14098B-A85B-314B-9A60-A3004CEF214C}" type="presOf" srcId="{18C86EB0-FA6D-AB44-B71B-3B5864F5367D}" destId="{6A4327C7-D571-8A41-9707-38D6452431D2}" srcOrd="0" destOrd="0" presId="urn:microsoft.com/office/officeart/2005/8/layout/venn1"/>
    <dgm:cxn modelId="{FB353AC8-9B59-8242-8A57-5616D4EA1848}" type="presOf" srcId="{BD9620B6-ACF3-6A48-9413-A7EDCC87AE8F}" destId="{A04DF4B8-634C-894C-8A0C-8F2434C0EFC1}" srcOrd="0" destOrd="0" presId="urn:microsoft.com/office/officeart/2005/8/layout/venn1"/>
    <dgm:cxn modelId="{49672B34-B01E-6A41-AE63-C3974A4BA80D}" type="presOf" srcId="{9F310FAD-0E18-7645-A31E-776F36B052BF}" destId="{1F9B7B98-4FC4-214A-9942-9F232A9E26B0}" srcOrd="0" destOrd="0" presId="urn:microsoft.com/office/officeart/2005/8/layout/venn1"/>
    <dgm:cxn modelId="{E697B971-9B97-7E4D-A382-F8D381E9DDD5}" srcId="{9F310FAD-0E18-7645-A31E-776F36B052BF}" destId="{94E56EE6-0BA1-3549-ABCF-483029F8BA0C}" srcOrd="3" destOrd="0" parTransId="{543689A2-F43C-2442-8B50-3B4C4333D56E}" sibTransId="{2116F52E-5D5F-D240-BBFE-27AA398CFB0E}"/>
    <dgm:cxn modelId="{CB661BA4-41C4-1448-A4B2-5AC83E005E3E}" srcId="{9F310FAD-0E18-7645-A31E-776F36B052BF}" destId="{01268061-0748-2445-8E31-1395986F2BCF}" srcOrd="1" destOrd="0" parTransId="{26AC1991-3403-6847-88A9-89D5EC19BE1B}" sibTransId="{A03453F4-662B-2C43-9B37-25FF5578284B}"/>
    <dgm:cxn modelId="{CE67616D-5C60-5841-BD54-D1A3A1A5BD4E}" type="presOf" srcId="{77538159-1AD5-E946-9AB2-966748566301}" destId="{EFA5ED53-170A-754E-87B1-175E0158CDFD}" srcOrd="0" destOrd="0" presId="urn:microsoft.com/office/officeart/2005/8/layout/venn1"/>
    <dgm:cxn modelId="{A8D3AF31-1D0B-C643-895A-18C1258CC85A}" srcId="{9F310FAD-0E18-7645-A31E-776F36B052BF}" destId="{B070D599-799A-164D-A980-F4656C80E435}" srcOrd="5" destOrd="0" parTransId="{ECE785B7-F5E0-3249-A2A3-B7FB8EF4D272}" sibTransId="{18369149-F21B-3E41-A050-E05E9999FC56}"/>
    <dgm:cxn modelId="{9AF1F388-6DCA-C04F-9E69-E4B8F4992E42}" srcId="{9F310FAD-0E18-7645-A31E-776F36B052BF}" destId="{77538159-1AD5-E946-9AB2-966748566301}" srcOrd="2" destOrd="0" parTransId="{B811C91F-11AE-DA4E-BD49-B825EC7A5306}" sibTransId="{82903947-C7B8-7547-947E-11D0233CD741}"/>
    <dgm:cxn modelId="{2852F92F-DDDD-F046-A43B-334FD477352C}" type="presOf" srcId="{2FF7FAD1-437D-4042-B1D1-1C4DDF05F066}" destId="{5459A28A-F1AF-F844-B4EE-4780360FAD2D}" srcOrd="0" destOrd="0" presId="urn:microsoft.com/office/officeart/2005/8/layout/venn1"/>
    <dgm:cxn modelId="{56AFC876-D413-D148-8598-B783D9A0C5AB}" srcId="{9F310FAD-0E18-7645-A31E-776F36B052BF}" destId="{18C86EB0-FA6D-AB44-B71B-3B5864F5367D}" srcOrd="4" destOrd="0" parTransId="{E0805FCD-96C6-6A42-8B57-AB60EFA26675}" sibTransId="{33046CB8-CCC0-AE46-9F62-F1D6807AEA1A}"/>
    <dgm:cxn modelId="{937D1799-4E4B-1D41-9552-FFAD6257C260}" type="presOf" srcId="{B070D599-799A-164D-A980-F4656C80E435}" destId="{1E644F6A-72CA-F048-A8B7-C7DBF7906199}" srcOrd="0" destOrd="0" presId="urn:microsoft.com/office/officeart/2005/8/layout/venn1"/>
    <dgm:cxn modelId="{15C1BBBF-C181-8047-B8FA-E649A2E6D943}" srcId="{9F310FAD-0E18-7645-A31E-776F36B052BF}" destId="{BD9620B6-ACF3-6A48-9413-A7EDCC87AE8F}" srcOrd="6" destOrd="0" parTransId="{565C2E0C-9292-0447-8C2E-A7E678BB4783}" sibTransId="{D4758CF1-4C73-0246-A052-FB79157B0176}"/>
    <dgm:cxn modelId="{60E0A392-A832-244B-A387-3C483F756E64}" type="presOf" srcId="{01268061-0748-2445-8E31-1395986F2BCF}" destId="{7F19EC24-FD6E-4348-9044-3118433DCEDF}" srcOrd="0" destOrd="0" presId="urn:microsoft.com/office/officeart/2005/8/layout/venn1"/>
    <dgm:cxn modelId="{C0F87FEE-3F31-0B48-9BD3-CA35C61055AF}" type="presOf" srcId="{94E56EE6-0BA1-3549-ABCF-483029F8BA0C}" destId="{4DA19537-2110-EA4F-AF60-E69B2FEB3B00}" srcOrd="0" destOrd="0" presId="urn:microsoft.com/office/officeart/2005/8/layout/venn1"/>
    <dgm:cxn modelId="{5492DEF7-80ED-6C4C-BC30-559E55CF1B43}" type="presParOf" srcId="{1F9B7B98-4FC4-214A-9942-9F232A9E26B0}" destId="{F9EB9830-9E61-3745-AADF-8EBDD4FB920E}" srcOrd="0" destOrd="0" presId="urn:microsoft.com/office/officeart/2005/8/layout/venn1"/>
    <dgm:cxn modelId="{02D5A860-7EFC-F247-8AB0-0330FB2B13E2}" type="presParOf" srcId="{1F9B7B98-4FC4-214A-9942-9F232A9E26B0}" destId="{5459A28A-F1AF-F844-B4EE-4780360FAD2D}" srcOrd="1" destOrd="0" presId="urn:microsoft.com/office/officeart/2005/8/layout/venn1"/>
    <dgm:cxn modelId="{6EDDA802-1D42-3B4F-A4DB-AC1430A56FAC}" type="presParOf" srcId="{1F9B7B98-4FC4-214A-9942-9F232A9E26B0}" destId="{0AEBF8FB-D8CF-0C46-A3BC-F6F07509D109}" srcOrd="2" destOrd="0" presId="urn:microsoft.com/office/officeart/2005/8/layout/venn1"/>
    <dgm:cxn modelId="{5857D266-34D0-2C43-B276-6D62A055BFC9}" type="presParOf" srcId="{1F9B7B98-4FC4-214A-9942-9F232A9E26B0}" destId="{7F19EC24-FD6E-4348-9044-3118433DCEDF}" srcOrd="3" destOrd="0" presId="urn:microsoft.com/office/officeart/2005/8/layout/venn1"/>
    <dgm:cxn modelId="{AEBB1B8C-A8A8-6842-BAF6-92818D008273}" type="presParOf" srcId="{1F9B7B98-4FC4-214A-9942-9F232A9E26B0}" destId="{AEFEE229-AA41-F842-8549-F40A10D7B63F}" srcOrd="4" destOrd="0" presId="urn:microsoft.com/office/officeart/2005/8/layout/venn1"/>
    <dgm:cxn modelId="{7CAB0E94-DDA7-EA42-8CE8-0ACDD3869F3F}" type="presParOf" srcId="{1F9B7B98-4FC4-214A-9942-9F232A9E26B0}" destId="{EFA5ED53-170A-754E-87B1-175E0158CDFD}" srcOrd="5" destOrd="0" presId="urn:microsoft.com/office/officeart/2005/8/layout/venn1"/>
    <dgm:cxn modelId="{3215B8F8-5A9F-0D48-A5E9-C657935F9E00}" type="presParOf" srcId="{1F9B7B98-4FC4-214A-9942-9F232A9E26B0}" destId="{AB9D17E4-92DC-7D43-B19B-9C78566F8CD5}" srcOrd="6" destOrd="0" presId="urn:microsoft.com/office/officeart/2005/8/layout/venn1"/>
    <dgm:cxn modelId="{6A87263F-CD03-2D48-ADD6-DB86E2C55436}" type="presParOf" srcId="{1F9B7B98-4FC4-214A-9942-9F232A9E26B0}" destId="{4DA19537-2110-EA4F-AF60-E69B2FEB3B00}" srcOrd="7" destOrd="0" presId="urn:microsoft.com/office/officeart/2005/8/layout/venn1"/>
    <dgm:cxn modelId="{8D0BC9C5-D8D2-7C42-A8A1-32D55BB224BB}" type="presParOf" srcId="{1F9B7B98-4FC4-214A-9942-9F232A9E26B0}" destId="{8F2132F0-0177-D849-A644-B3E28D1D6639}" srcOrd="8" destOrd="0" presId="urn:microsoft.com/office/officeart/2005/8/layout/venn1"/>
    <dgm:cxn modelId="{3F7E9D30-43E7-484B-83E8-979CEAE6A6EE}" type="presParOf" srcId="{1F9B7B98-4FC4-214A-9942-9F232A9E26B0}" destId="{6A4327C7-D571-8A41-9707-38D6452431D2}" srcOrd="9" destOrd="0" presId="urn:microsoft.com/office/officeart/2005/8/layout/venn1"/>
    <dgm:cxn modelId="{F6D2D3C6-3211-2447-9108-DCEA16D17636}" type="presParOf" srcId="{1F9B7B98-4FC4-214A-9942-9F232A9E26B0}" destId="{14FDB0F8-99E8-1641-B39F-A1F51FCAB750}" srcOrd="10" destOrd="0" presId="urn:microsoft.com/office/officeart/2005/8/layout/venn1"/>
    <dgm:cxn modelId="{DC48D206-81DE-BC4E-9135-4B51CFDE520E}" type="presParOf" srcId="{1F9B7B98-4FC4-214A-9942-9F232A9E26B0}" destId="{1E644F6A-72CA-F048-A8B7-C7DBF7906199}" srcOrd="11" destOrd="0" presId="urn:microsoft.com/office/officeart/2005/8/layout/venn1"/>
    <dgm:cxn modelId="{F9D17071-CC38-334E-AB12-1809AF1B3F0B}" type="presParOf" srcId="{1F9B7B98-4FC4-214A-9942-9F232A9E26B0}" destId="{C4D05720-BBE7-5147-B3BF-99274243A1A6}" srcOrd="12" destOrd="0" presId="urn:microsoft.com/office/officeart/2005/8/layout/venn1"/>
    <dgm:cxn modelId="{CEA355CE-B934-D243-99DD-CDE3D71C9C37}" type="presParOf" srcId="{1F9B7B98-4FC4-214A-9942-9F232A9E26B0}" destId="{A04DF4B8-634C-894C-8A0C-8F2434C0EFC1}"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068801-FF65-4C20-A536-9B6E61C5BAB2}" type="doc">
      <dgm:prSet loTypeId="urn:microsoft.com/office/officeart/2008/layout/VerticalCurvedList" loCatId="list" qsTypeId="urn:microsoft.com/office/officeart/2005/8/quickstyle/3d2" qsCatId="3D" csTypeId="urn:microsoft.com/office/officeart/2005/8/colors/accent1_2" csCatId="accent1" phldr="1"/>
      <dgm:spPr/>
      <dgm:t>
        <a:bodyPr/>
        <a:lstStyle/>
        <a:p>
          <a:endParaRPr lang="en-ZA"/>
        </a:p>
      </dgm:t>
    </dgm:pt>
    <dgm:pt modelId="{70541B1B-62FA-4DC0-AF3B-EEDA42B73AAE}">
      <dgm:prSet/>
      <dgm:spPr>
        <a:xfrm>
          <a:off x="353350" y="228985"/>
          <a:ext cx="8561186" cy="457768"/>
        </a:xfrm>
        <a:prstGeom prst="rect">
          <a:avLst/>
        </a:prstGeom>
        <a:solidFill>
          <a:srgbClr val="C00000"/>
        </a:soli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ZA" b="1" dirty="0">
              <a:solidFill>
                <a:sysClr val="window" lastClr="FFFFFF"/>
              </a:solidFill>
              <a:latin typeface="Calibri" panose="020F0502020204030204"/>
              <a:ea typeface="+mn-ea"/>
              <a:cs typeface="+mn-cs"/>
            </a:rPr>
            <a:t>Political Buy-in</a:t>
          </a:r>
          <a:r>
            <a:rPr lang="en-ZA" dirty="0">
              <a:solidFill>
                <a:sysClr val="window" lastClr="FFFFFF"/>
              </a:solidFill>
              <a:latin typeface="Calibri" panose="020F0502020204030204"/>
              <a:ea typeface="+mn-ea"/>
              <a:cs typeface="+mn-cs"/>
            </a:rPr>
            <a:t>: Political problems need political solutions  </a:t>
          </a:r>
        </a:p>
      </dgm:t>
    </dgm:pt>
    <dgm:pt modelId="{0C796885-3925-4CE3-9CE0-7FAB9CA83DAC}" type="parTrans" cxnId="{832D0BF8-0612-40BD-95F2-03DC30A539C9}">
      <dgm:prSet/>
      <dgm:spPr/>
      <dgm:t>
        <a:bodyPr/>
        <a:lstStyle/>
        <a:p>
          <a:endParaRPr lang="en-ZA"/>
        </a:p>
      </dgm:t>
    </dgm:pt>
    <dgm:pt modelId="{69D1F3DD-6F22-42F1-8F47-9E86DCFFD9B0}" type="sibTrans" cxnId="{832D0BF8-0612-40BD-95F2-03DC30A539C9}">
      <dgm:prSet/>
      <dgm:spPr>
        <a:xfrm>
          <a:off x="-5691935" y="-871775"/>
          <a:ext cx="6780618" cy="6780618"/>
        </a:xfrm>
        <a:prstGeom prst="blockArc">
          <a:avLst>
            <a:gd name="adj1" fmla="val 18900000"/>
            <a:gd name="adj2" fmla="val 2700000"/>
            <a:gd name="adj3" fmla="val 319"/>
          </a:avLst>
        </a:prstGeom>
        <a:noFill/>
        <a:ln w="12700" cap="flat" cmpd="sng" algn="ctr">
          <a:solidFill>
            <a:srgbClr val="4472C4">
              <a:shade val="60000"/>
              <a:hueOff val="0"/>
              <a:satOff val="0"/>
              <a:lumOff val="0"/>
              <a:alphaOff val="0"/>
            </a:srgbClr>
          </a:solidFill>
          <a:prstDash val="solid"/>
          <a:miter lim="800000"/>
        </a:ln>
        <a:effectLst/>
        <a:scene3d>
          <a:camera prst="orthographicFront"/>
          <a:lightRig rig="threePt" dir="t">
            <a:rot lat="0" lon="0" rev="7500000"/>
          </a:lightRig>
        </a:scene3d>
        <a:sp3d z="-40000" prstMaterial="matte"/>
      </dgm:spPr>
      <dgm:t>
        <a:bodyPr/>
        <a:lstStyle/>
        <a:p>
          <a:endParaRPr lang="en-ZA"/>
        </a:p>
      </dgm:t>
    </dgm:pt>
    <dgm:pt modelId="{14162394-5790-4D40-A976-B9E7F13B3085}">
      <dgm:prSet/>
      <dgm:spPr>
        <a:xfrm>
          <a:off x="767900" y="916041"/>
          <a:ext cx="8146636" cy="457768"/>
        </a:xfrm>
        <a:prstGeom prst="rect">
          <a:avLst/>
        </a:prstGeom>
        <a:solidFill>
          <a:srgbClr val="0070C0"/>
        </a:soli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ZA" b="1" dirty="0">
              <a:solidFill>
                <a:sysClr val="window" lastClr="FFFFFF"/>
              </a:solidFill>
              <a:latin typeface="Calibri" panose="020F0502020204030204"/>
              <a:ea typeface="+mn-ea"/>
              <a:cs typeface="+mn-cs"/>
            </a:rPr>
            <a:t>Support</a:t>
          </a:r>
          <a:r>
            <a:rPr lang="en-ZA" dirty="0">
              <a:solidFill>
                <a:sysClr val="window" lastClr="FFFFFF"/>
              </a:solidFill>
              <a:latin typeface="Calibri" panose="020F0502020204030204"/>
              <a:ea typeface="+mn-ea"/>
              <a:cs typeface="+mn-cs"/>
            </a:rPr>
            <a:t> from organised </a:t>
          </a:r>
          <a:r>
            <a:rPr lang="en-ZA" b="1" dirty="0">
              <a:solidFill>
                <a:sysClr val="window" lastClr="FFFFFF"/>
              </a:solidFill>
              <a:latin typeface="Calibri" panose="020F0502020204030204"/>
              <a:ea typeface="+mn-ea"/>
              <a:cs typeface="+mn-cs"/>
            </a:rPr>
            <a:t>labour</a:t>
          </a:r>
          <a:r>
            <a:rPr lang="en-ZA" dirty="0">
              <a:solidFill>
                <a:sysClr val="window" lastClr="FFFFFF"/>
              </a:solidFill>
              <a:latin typeface="Calibri" panose="020F0502020204030204"/>
              <a:ea typeface="+mn-ea"/>
              <a:cs typeface="+mn-cs"/>
            </a:rPr>
            <a:t> and </a:t>
          </a:r>
          <a:r>
            <a:rPr lang="en-ZA" b="1" dirty="0">
              <a:solidFill>
                <a:sysClr val="window" lastClr="FFFFFF"/>
              </a:solidFill>
              <a:latin typeface="Calibri" panose="020F0502020204030204"/>
              <a:ea typeface="+mn-ea"/>
              <a:cs typeface="+mn-cs"/>
            </a:rPr>
            <a:t>general workforce</a:t>
          </a:r>
          <a:endParaRPr lang="en-ZA" dirty="0">
            <a:solidFill>
              <a:sysClr val="window" lastClr="FFFFFF"/>
            </a:solidFill>
            <a:latin typeface="Calibri" panose="020F0502020204030204"/>
            <a:ea typeface="+mn-ea"/>
            <a:cs typeface="+mn-cs"/>
          </a:endParaRPr>
        </a:p>
      </dgm:t>
    </dgm:pt>
    <dgm:pt modelId="{AA290EF6-7CB6-4CD8-A6BC-50198A674291}" type="parTrans" cxnId="{EE0C2C6A-8B47-4FCD-B3F6-854065996D84}">
      <dgm:prSet/>
      <dgm:spPr/>
      <dgm:t>
        <a:bodyPr/>
        <a:lstStyle/>
        <a:p>
          <a:endParaRPr lang="en-ZA"/>
        </a:p>
      </dgm:t>
    </dgm:pt>
    <dgm:pt modelId="{9B49ED71-C557-4FA1-A966-C0F76FB2125B}" type="sibTrans" cxnId="{EE0C2C6A-8B47-4FCD-B3F6-854065996D84}">
      <dgm:prSet/>
      <dgm:spPr/>
      <dgm:t>
        <a:bodyPr/>
        <a:lstStyle/>
        <a:p>
          <a:endParaRPr lang="en-ZA"/>
        </a:p>
      </dgm:t>
    </dgm:pt>
    <dgm:pt modelId="{F3D1EEA2-D14A-4632-8C36-C3189E4B20D3}">
      <dgm:prSet/>
      <dgm:spPr>
        <a:xfrm>
          <a:off x="995072" y="1602593"/>
          <a:ext cx="7919464" cy="457768"/>
        </a:xfrm>
        <a:prstGeom prst="rect">
          <a:avLst/>
        </a:prstGeom>
        <a:solidFill>
          <a:srgbClr val="00B050"/>
        </a:soli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ZA" b="1" dirty="0">
              <a:solidFill>
                <a:sysClr val="window" lastClr="FFFFFF"/>
              </a:solidFill>
              <a:latin typeface="Calibri" panose="020F0502020204030204"/>
              <a:ea typeface="+mn-ea"/>
              <a:cs typeface="+mn-cs"/>
            </a:rPr>
            <a:t>Link FRP activities to key financial outputs</a:t>
          </a:r>
          <a:r>
            <a:rPr lang="en-ZA" dirty="0">
              <a:solidFill>
                <a:sysClr val="window" lastClr="FFFFFF"/>
              </a:solidFill>
              <a:latin typeface="Calibri" panose="020F0502020204030204"/>
              <a:ea typeface="+mn-ea"/>
              <a:cs typeface="+mn-cs"/>
            </a:rPr>
            <a:t> i.e. increasing revenue and deceasing expenditure. </a:t>
          </a:r>
        </a:p>
      </dgm:t>
    </dgm:pt>
    <dgm:pt modelId="{742D50DF-8338-4120-B1D5-C1FBB0F35104}" type="parTrans" cxnId="{03B64966-2286-4D97-85CB-A7E277BE573C}">
      <dgm:prSet/>
      <dgm:spPr/>
      <dgm:t>
        <a:bodyPr/>
        <a:lstStyle/>
        <a:p>
          <a:endParaRPr lang="en-ZA"/>
        </a:p>
      </dgm:t>
    </dgm:pt>
    <dgm:pt modelId="{3BCCDF83-5943-474F-808C-9D306806103B}" type="sibTrans" cxnId="{03B64966-2286-4D97-85CB-A7E277BE573C}">
      <dgm:prSet/>
      <dgm:spPr/>
      <dgm:t>
        <a:bodyPr/>
        <a:lstStyle/>
        <a:p>
          <a:endParaRPr lang="en-ZA"/>
        </a:p>
      </dgm:t>
    </dgm:pt>
    <dgm:pt modelId="{630DB0E6-3949-44E2-B812-712930FF93C5}">
      <dgm:prSet/>
      <dgm:spPr>
        <a:xfrm>
          <a:off x="1067606" y="2289649"/>
          <a:ext cx="7846930" cy="457768"/>
        </a:xfrm>
        <a:prstGeom prst="rect">
          <a:avLst/>
        </a:prstGeom>
        <a:solidFill>
          <a:srgbClr val="002060"/>
        </a:soli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ZA" b="1">
              <a:solidFill>
                <a:sysClr val="window" lastClr="FFFFFF"/>
              </a:solidFill>
              <a:latin typeface="Calibri" panose="020F0502020204030204"/>
              <a:ea typeface="+mn-ea"/>
              <a:cs typeface="+mn-cs"/>
            </a:rPr>
            <a:t>Change Management</a:t>
          </a:r>
          <a:endParaRPr lang="en-ZA">
            <a:solidFill>
              <a:sysClr val="window" lastClr="FFFFFF"/>
            </a:solidFill>
            <a:latin typeface="Calibri" panose="020F0502020204030204"/>
            <a:ea typeface="+mn-ea"/>
            <a:cs typeface="+mn-cs"/>
          </a:endParaRPr>
        </a:p>
      </dgm:t>
    </dgm:pt>
    <dgm:pt modelId="{F8ED4F79-BB4D-4EDB-9846-4F5272D72F89}" type="parTrans" cxnId="{CE8837AA-6334-47B7-9D72-27F390413A35}">
      <dgm:prSet/>
      <dgm:spPr/>
      <dgm:t>
        <a:bodyPr/>
        <a:lstStyle/>
        <a:p>
          <a:endParaRPr lang="en-ZA"/>
        </a:p>
      </dgm:t>
    </dgm:pt>
    <dgm:pt modelId="{2F7A363C-08F3-42BB-8F7F-18C5397C1536}" type="sibTrans" cxnId="{CE8837AA-6334-47B7-9D72-27F390413A35}">
      <dgm:prSet/>
      <dgm:spPr/>
      <dgm:t>
        <a:bodyPr/>
        <a:lstStyle/>
        <a:p>
          <a:endParaRPr lang="en-ZA"/>
        </a:p>
      </dgm:t>
    </dgm:pt>
    <dgm:pt modelId="{AE973AED-2B9A-4B01-AD3B-B39996DB159E}">
      <dgm:prSet/>
      <dgm:spPr>
        <a:xfrm>
          <a:off x="995072" y="2976705"/>
          <a:ext cx="7919464" cy="457768"/>
        </a:xfrm>
        <a:prstGeom prst="rect">
          <a:avLst/>
        </a:prstGeom>
        <a:solidFill>
          <a:srgbClr val="ED7D31"/>
        </a:soli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ZA" b="1" dirty="0">
              <a:solidFill>
                <a:sysClr val="window" lastClr="FFFFFF"/>
              </a:solidFill>
              <a:latin typeface="Calibri" panose="020F0502020204030204"/>
              <a:ea typeface="+mn-ea"/>
              <a:cs typeface="+mn-cs"/>
            </a:rPr>
            <a:t>Identify and mobilise human and financial resources needed,</a:t>
          </a:r>
          <a:r>
            <a:rPr lang="en-ZA" dirty="0">
              <a:solidFill>
                <a:sysClr val="window" lastClr="FFFFFF"/>
              </a:solidFill>
              <a:latin typeface="Calibri" panose="020F0502020204030204"/>
              <a:ea typeface="+mn-ea"/>
              <a:cs typeface="+mn-cs"/>
            </a:rPr>
            <a:t> and roles and responsibilities of other parties beside the municipality to implement the FRPs in terms of Section 142 of the MFMA.</a:t>
          </a:r>
        </a:p>
      </dgm:t>
    </dgm:pt>
    <dgm:pt modelId="{7E025F2C-6809-4621-9087-19A4EE13B90A}" type="parTrans" cxnId="{937CA487-72F8-456F-B8DF-A30BF53A1381}">
      <dgm:prSet/>
      <dgm:spPr/>
      <dgm:t>
        <a:bodyPr/>
        <a:lstStyle/>
        <a:p>
          <a:endParaRPr lang="en-ZA"/>
        </a:p>
      </dgm:t>
    </dgm:pt>
    <dgm:pt modelId="{A8BA4E25-D8A0-4826-8AB8-62642940B0EF}" type="sibTrans" cxnId="{937CA487-72F8-456F-B8DF-A30BF53A1381}">
      <dgm:prSet/>
      <dgm:spPr/>
      <dgm:t>
        <a:bodyPr/>
        <a:lstStyle/>
        <a:p>
          <a:endParaRPr lang="en-ZA"/>
        </a:p>
      </dgm:t>
    </dgm:pt>
    <dgm:pt modelId="{CAB272FA-2A4F-4856-A413-4C6F7F056457}">
      <dgm:prSet/>
      <dgm:spPr>
        <a:xfrm>
          <a:off x="767900" y="3663257"/>
          <a:ext cx="8146636" cy="457768"/>
        </a:xfrm>
        <a:prstGeom prst="rect">
          <a:avLst/>
        </a:prstGeom>
        <a:solidFill>
          <a:srgbClr val="70AD47"/>
        </a:soli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ZA" dirty="0">
              <a:solidFill>
                <a:sysClr val="window" lastClr="FFFFFF"/>
              </a:solidFill>
              <a:latin typeface="Calibri" panose="020F0502020204030204"/>
              <a:ea typeface="+mn-ea"/>
              <a:cs typeface="+mn-cs"/>
            </a:rPr>
            <a:t>Importance to address </a:t>
          </a:r>
          <a:r>
            <a:rPr lang="en-ZA" b="1" dirty="0">
              <a:solidFill>
                <a:sysClr val="window" lastClr="FFFFFF"/>
              </a:solidFill>
              <a:latin typeface="Calibri" panose="020F0502020204030204"/>
              <a:ea typeface="+mn-ea"/>
              <a:cs typeface="+mn-cs"/>
            </a:rPr>
            <a:t>assurance level of claimed performance</a:t>
          </a:r>
          <a:r>
            <a:rPr lang="en-ZA" dirty="0">
              <a:solidFill>
                <a:sysClr val="window" lastClr="FFFFFF"/>
              </a:solidFill>
              <a:latin typeface="Calibri" panose="020F0502020204030204"/>
              <a:ea typeface="+mn-ea"/>
              <a:cs typeface="+mn-cs"/>
            </a:rPr>
            <a:t> against FRP targets (POE).</a:t>
          </a:r>
        </a:p>
      </dgm:t>
    </dgm:pt>
    <dgm:pt modelId="{A9ACFE35-EABB-486E-8DEC-2FF982FD8E52}" type="parTrans" cxnId="{10CBA003-E310-41A7-901A-5275F44A2D1B}">
      <dgm:prSet/>
      <dgm:spPr/>
      <dgm:t>
        <a:bodyPr/>
        <a:lstStyle/>
        <a:p>
          <a:endParaRPr lang="en-ZA"/>
        </a:p>
      </dgm:t>
    </dgm:pt>
    <dgm:pt modelId="{C773CB8E-2CB2-44D7-968A-B39C818DFB89}" type="sibTrans" cxnId="{10CBA003-E310-41A7-901A-5275F44A2D1B}">
      <dgm:prSet/>
      <dgm:spPr/>
      <dgm:t>
        <a:bodyPr/>
        <a:lstStyle/>
        <a:p>
          <a:endParaRPr lang="en-ZA"/>
        </a:p>
      </dgm:t>
    </dgm:pt>
    <dgm:pt modelId="{3823B570-C441-4C4C-B9F0-E149F11D3A88}">
      <dgm:prSet/>
      <dgm:spPr>
        <a:xfrm>
          <a:off x="353350" y="4350313"/>
          <a:ext cx="8561186" cy="457768"/>
        </a:xfrm>
        <a:prstGeom prst="rect">
          <a:avLst/>
        </a:prstGeom>
        <a:solidFill>
          <a:srgbClr val="4472C4">
            <a:lumMod val="75000"/>
          </a:srgbClr>
        </a:soli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ZA" dirty="0">
              <a:solidFill>
                <a:sysClr val="window" lastClr="FFFFFF"/>
              </a:solidFill>
              <a:latin typeface="Calibri" panose="020F0502020204030204"/>
              <a:ea typeface="+mn-ea"/>
              <a:cs typeface="+mn-cs"/>
            </a:rPr>
            <a:t>Institutionalise </a:t>
          </a:r>
          <a:r>
            <a:rPr lang="en-ZA" b="1" dirty="0">
              <a:solidFill>
                <a:sysClr val="window" lastClr="FFFFFF"/>
              </a:solidFill>
              <a:latin typeface="Calibri" panose="020F0502020204030204"/>
              <a:ea typeface="+mn-ea"/>
              <a:cs typeface="+mn-cs"/>
            </a:rPr>
            <a:t>IGR structure/steering committee</a:t>
          </a:r>
          <a:r>
            <a:rPr lang="en-ZA" dirty="0">
              <a:solidFill>
                <a:sysClr val="window" lastClr="FFFFFF"/>
              </a:solidFill>
              <a:latin typeface="Calibri" panose="020F0502020204030204"/>
              <a:ea typeface="+mn-ea"/>
              <a:cs typeface="+mn-cs"/>
            </a:rPr>
            <a:t> to monitor implementation of FRP with TOR.</a:t>
          </a:r>
        </a:p>
      </dgm:t>
    </dgm:pt>
    <dgm:pt modelId="{069496EB-712E-4662-99B9-3A8A05149AFA}" type="parTrans" cxnId="{10EEA495-7B5A-4D6F-AC07-5D4358D9ED59}">
      <dgm:prSet/>
      <dgm:spPr/>
      <dgm:t>
        <a:bodyPr/>
        <a:lstStyle/>
        <a:p>
          <a:endParaRPr lang="en-ZA"/>
        </a:p>
      </dgm:t>
    </dgm:pt>
    <dgm:pt modelId="{7D965D05-3545-41B3-A730-5A234CFAC59C}" type="sibTrans" cxnId="{10EEA495-7B5A-4D6F-AC07-5D4358D9ED59}">
      <dgm:prSet/>
      <dgm:spPr/>
      <dgm:t>
        <a:bodyPr/>
        <a:lstStyle/>
        <a:p>
          <a:endParaRPr lang="en-ZA"/>
        </a:p>
      </dgm:t>
    </dgm:pt>
    <dgm:pt modelId="{7761CC0A-EF02-4547-98E3-842B35737AE0}">
      <dgm:prSet/>
      <dgm:spPr/>
      <dgm:t>
        <a:bodyPr/>
        <a:lstStyle/>
        <a:p>
          <a:endParaRPr lang="en-ZA"/>
        </a:p>
      </dgm:t>
    </dgm:pt>
    <dgm:pt modelId="{027AE93D-E28E-4E5B-A7BC-1A3A46E8B7C3}" type="parTrans" cxnId="{B0A14864-BA1B-4528-95A6-585C0F9BA144}">
      <dgm:prSet/>
      <dgm:spPr/>
      <dgm:t>
        <a:bodyPr/>
        <a:lstStyle/>
        <a:p>
          <a:endParaRPr lang="en-ZA"/>
        </a:p>
      </dgm:t>
    </dgm:pt>
    <dgm:pt modelId="{4D01EFDD-2418-44E3-B0A8-284DE6A72902}" type="sibTrans" cxnId="{B0A14864-BA1B-4528-95A6-585C0F9BA144}">
      <dgm:prSet/>
      <dgm:spPr/>
      <dgm:t>
        <a:bodyPr/>
        <a:lstStyle/>
        <a:p>
          <a:endParaRPr lang="en-ZA"/>
        </a:p>
      </dgm:t>
    </dgm:pt>
    <dgm:pt modelId="{2EF44422-9A3E-4180-A157-EF667AEE66B8}">
      <dgm:prSet/>
      <dgm:spPr/>
      <dgm:t>
        <a:bodyPr/>
        <a:lstStyle/>
        <a:p>
          <a:endParaRPr lang="en-ZA"/>
        </a:p>
      </dgm:t>
    </dgm:pt>
    <dgm:pt modelId="{84690EBB-96C5-42A4-B3B7-1B9FD9E6AF24}" type="parTrans" cxnId="{277EC1AD-D32B-42A7-A012-178862F25B14}">
      <dgm:prSet/>
      <dgm:spPr/>
      <dgm:t>
        <a:bodyPr/>
        <a:lstStyle/>
        <a:p>
          <a:endParaRPr lang="en-ZA"/>
        </a:p>
      </dgm:t>
    </dgm:pt>
    <dgm:pt modelId="{C4C0CE81-9BE8-43AB-B26A-956E94602493}" type="sibTrans" cxnId="{277EC1AD-D32B-42A7-A012-178862F25B14}">
      <dgm:prSet/>
      <dgm:spPr/>
      <dgm:t>
        <a:bodyPr/>
        <a:lstStyle/>
        <a:p>
          <a:endParaRPr lang="en-ZA"/>
        </a:p>
      </dgm:t>
    </dgm:pt>
    <dgm:pt modelId="{2E78A234-413A-4347-865C-32A741F14F97}">
      <dgm:prSet/>
      <dgm:spPr/>
      <dgm:t>
        <a:bodyPr/>
        <a:lstStyle/>
        <a:p>
          <a:endParaRPr lang="en-ZA"/>
        </a:p>
      </dgm:t>
    </dgm:pt>
    <dgm:pt modelId="{F1B6C4DD-2201-4B17-85A3-0B79629EA388}" type="parTrans" cxnId="{FBD13222-F351-44B5-AEC3-7F38D8678319}">
      <dgm:prSet/>
      <dgm:spPr/>
      <dgm:t>
        <a:bodyPr/>
        <a:lstStyle/>
        <a:p>
          <a:endParaRPr lang="en-ZA"/>
        </a:p>
      </dgm:t>
    </dgm:pt>
    <dgm:pt modelId="{434F8BDC-9901-4FA4-A5EC-F4EC8A90C4F0}" type="sibTrans" cxnId="{FBD13222-F351-44B5-AEC3-7F38D8678319}">
      <dgm:prSet/>
      <dgm:spPr/>
      <dgm:t>
        <a:bodyPr/>
        <a:lstStyle/>
        <a:p>
          <a:endParaRPr lang="en-ZA"/>
        </a:p>
      </dgm:t>
    </dgm:pt>
    <dgm:pt modelId="{4E317269-28FE-44F5-89A0-CAAA5F211032}">
      <dgm:prSet/>
      <dgm:spPr/>
      <dgm:t>
        <a:bodyPr/>
        <a:lstStyle/>
        <a:p>
          <a:endParaRPr lang="en-ZA"/>
        </a:p>
      </dgm:t>
    </dgm:pt>
    <dgm:pt modelId="{FC1E41F1-FBDB-498A-B0FC-598851BA3410}" type="parTrans" cxnId="{912B3413-4B12-4028-95EC-FF944D44BB48}">
      <dgm:prSet/>
      <dgm:spPr/>
      <dgm:t>
        <a:bodyPr/>
        <a:lstStyle/>
        <a:p>
          <a:endParaRPr lang="en-ZA"/>
        </a:p>
      </dgm:t>
    </dgm:pt>
    <dgm:pt modelId="{212BFB20-DF2D-4E3C-AA07-1D42A49D9A73}" type="sibTrans" cxnId="{912B3413-4B12-4028-95EC-FF944D44BB48}">
      <dgm:prSet/>
      <dgm:spPr/>
      <dgm:t>
        <a:bodyPr/>
        <a:lstStyle/>
        <a:p>
          <a:endParaRPr lang="en-ZA"/>
        </a:p>
      </dgm:t>
    </dgm:pt>
    <dgm:pt modelId="{F10EE8A4-0267-4FA0-B96A-1396416B1732}">
      <dgm:prSet/>
      <dgm:spPr/>
      <dgm:t>
        <a:bodyPr/>
        <a:lstStyle/>
        <a:p>
          <a:endParaRPr lang="en-ZA"/>
        </a:p>
      </dgm:t>
    </dgm:pt>
    <dgm:pt modelId="{C2B3DAF1-660C-4917-B289-B137C1E4FE98}" type="parTrans" cxnId="{7FEC7D7F-1719-4BB2-AABA-5B41C34868B2}">
      <dgm:prSet/>
      <dgm:spPr/>
      <dgm:t>
        <a:bodyPr/>
        <a:lstStyle/>
        <a:p>
          <a:endParaRPr lang="en-ZA"/>
        </a:p>
      </dgm:t>
    </dgm:pt>
    <dgm:pt modelId="{1C9721B6-A11A-43B7-8131-2971E5FA4386}" type="sibTrans" cxnId="{7FEC7D7F-1719-4BB2-AABA-5B41C34868B2}">
      <dgm:prSet/>
      <dgm:spPr/>
      <dgm:t>
        <a:bodyPr/>
        <a:lstStyle/>
        <a:p>
          <a:endParaRPr lang="en-ZA"/>
        </a:p>
      </dgm:t>
    </dgm:pt>
    <dgm:pt modelId="{E5E0691D-7167-4AC3-900F-27D5E753086E}" type="pres">
      <dgm:prSet presAssocID="{1C068801-FF65-4C20-A536-9B6E61C5BAB2}" presName="Name0" presStyleCnt="0">
        <dgm:presLayoutVars>
          <dgm:chMax val="7"/>
          <dgm:chPref val="7"/>
          <dgm:dir/>
        </dgm:presLayoutVars>
      </dgm:prSet>
      <dgm:spPr/>
      <dgm:t>
        <a:bodyPr/>
        <a:lstStyle/>
        <a:p>
          <a:endParaRPr lang="en-ZA"/>
        </a:p>
      </dgm:t>
    </dgm:pt>
    <dgm:pt modelId="{DD17ACE0-E75F-4947-B973-FC8C2327EC6D}" type="pres">
      <dgm:prSet presAssocID="{1C068801-FF65-4C20-A536-9B6E61C5BAB2}" presName="Name1" presStyleCnt="0"/>
      <dgm:spPr/>
    </dgm:pt>
    <dgm:pt modelId="{0B580952-2585-4239-A92F-3BC179FE37A1}" type="pres">
      <dgm:prSet presAssocID="{1C068801-FF65-4C20-A536-9B6E61C5BAB2}" presName="cycle" presStyleCnt="0"/>
      <dgm:spPr/>
    </dgm:pt>
    <dgm:pt modelId="{9AD54BDA-9F6C-494D-9194-528DB7D9042D}" type="pres">
      <dgm:prSet presAssocID="{1C068801-FF65-4C20-A536-9B6E61C5BAB2}" presName="srcNode" presStyleLbl="node1" presStyleIdx="0" presStyleCnt="7"/>
      <dgm:spPr/>
    </dgm:pt>
    <dgm:pt modelId="{43650EDA-883A-46FC-A0BD-2745DFC17AC2}" type="pres">
      <dgm:prSet presAssocID="{1C068801-FF65-4C20-A536-9B6E61C5BAB2}" presName="conn" presStyleLbl="parChTrans1D2" presStyleIdx="0" presStyleCnt="1"/>
      <dgm:spPr/>
      <dgm:t>
        <a:bodyPr/>
        <a:lstStyle/>
        <a:p>
          <a:endParaRPr lang="en-ZA"/>
        </a:p>
      </dgm:t>
    </dgm:pt>
    <dgm:pt modelId="{E4E5F371-C322-45AA-BD77-CD82DCF18C97}" type="pres">
      <dgm:prSet presAssocID="{1C068801-FF65-4C20-A536-9B6E61C5BAB2}" presName="extraNode" presStyleLbl="node1" presStyleIdx="0" presStyleCnt="7"/>
      <dgm:spPr/>
    </dgm:pt>
    <dgm:pt modelId="{D2F33FFD-F628-4549-8782-FD122F524D01}" type="pres">
      <dgm:prSet presAssocID="{1C068801-FF65-4C20-A536-9B6E61C5BAB2}" presName="dstNode" presStyleLbl="node1" presStyleIdx="0" presStyleCnt="7"/>
      <dgm:spPr/>
    </dgm:pt>
    <dgm:pt modelId="{F298F94D-7E0D-4CC8-A006-B7E72E1095FC}" type="pres">
      <dgm:prSet presAssocID="{70541B1B-62FA-4DC0-AF3B-EEDA42B73AAE}" presName="text_1" presStyleLbl="node1" presStyleIdx="0" presStyleCnt="7">
        <dgm:presLayoutVars>
          <dgm:bulletEnabled val="1"/>
        </dgm:presLayoutVars>
      </dgm:prSet>
      <dgm:spPr/>
      <dgm:t>
        <a:bodyPr/>
        <a:lstStyle/>
        <a:p>
          <a:endParaRPr lang="en-ZA"/>
        </a:p>
      </dgm:t>
    </dgm:pt>
    <dgm:pt modelId="{502A3FD9-3D23-422F-8087-5702202DE54C}" type="pres">
      <dgm:prSet presAssocID="{70541B1B-62FA-4DC0-AF3B-EEDA42B73AAE}" presName="accent_1" presStyleCnt="0"/>
      <dgm:spPr/>
    </dgm:pt>
    <dgm:pt modelId="{A59154A4-D1D8-4263-B5DC-DD66EC597BB2}" type="pres">
      <dgm:prSet presAssocID="{70541B1B-62FA-4DC0-AF3B-EEDA42B73AAE}" presName="accentRepeatNode" presStyleLbl="solidFgAcc1" presStyleIdx="0" presStyleCnt="7"/>
      <dgm:spPr>
        <a:xfrm>
          <a:off x="67244" y="171763"/>
          <a:ext cx="572210" cy="572210"/>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7AB60C67-34DC-4022-87D0-8841E38ED622}" type="pres">
      <dgm:prSet presAssocID="{14162394-5790-4D40-A976-B9E7F13B3085}" presName="text_2" presStyleLbl="node1" presStyleIdx="1" presStyleCnt="7">
        <dgm:presLayoutVars>
          <dgm:bulletEnabled val="1"/>
        </dgm:presLayoutVars>
      </dgm:prSet>
      <dgm:spPr/>
      <dgm:t>
        <a:bodyPr/>
        <a:lstStyle/>
        <a:p>
          <a:endParaRPr lang="en-ZA"/>
        </a:p>
      </dgm:t>
    </dgm:pt>
    <dgm:pt modelId="{26E68E1E-2E10-45E3-BD19-C4A17384CFA4}" type="pres">
      <dgm:prSet presAssocID="{14162394-5790-4D40-A976-B9E7F13B3085}" presName="accent_2" presStyleCnt="0"/>
      <dgm:spPr/>
    </dgm:pt>
    <dgm:pt modelId="{7F73994D-B203-487B-99EE-DDA173F9F661}" type="pres">
      <dgm:prSet presAssocID="{14162394-5790-4D40-A976-B9E7F13B3085}" presName="accentRepeatNode" presStyleLbl="solidFgAcc1" presStyleIdx="1" presStyleCnt="7"/>
      <dgm:spPr>
        <a:xfrm>
          <a:off x="481795" y="858819"/>
          <a:ext cx="572210" cy="572210"/>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8AACEFAB-2898-45F5-9286-3665516707E4}" type="pres">
      <dgm:prSet presAssocID="{F3D1EEA2-D14A-4632-8C36-C3189E4B20D3}" presName="text_3" presStyleLbl="node1" presStyleIdx="2" presStyleCnt="7">
        <dgm:presLayoutVars>
          <dgm:bulletEnabled val="1"/>
        </dgm:presLayoutVars>
      </dgm:prSet>
      <dgm:spPr/>
      <dgm:t>
        <a:bodyPr/>
        <a:lstStyle/>
        <a:p>
          <a:endParaRPr lang="en-ZA"/>
        </a:p>
      </dgm:t>
    </dgm:pt>
    <dgm:pt modelId="{C471BF8D-7772-4973-905A-2DB3818AF0E3}" type="pres">
      <dgm:prSet presAssocID="{F3D1EEA2-D14A-4632-8C36-C3189E4B20D3}" presName="accent_3" presStyleCnt="0"/>
      <dgm:spPr/>
    </dgm:pt>
    <dgm:pt modelId="{9366D777-F192-495C-9044-0B39A598343F}" type="pres">
      <dgm:prSet presAssocID="{F3D1EEA2-D14A-4632-8C36-C3189E4B20D3}" presName="accentRepeatNode" presStyleLbl="solidFgAcc1" presStyleIdx="2" presStyleCnt="7"/>
      <dgm:spPr>
        <a:xfrm>
          <a:off x="708967" y="1545372"/>
          <a:ext cx="572210" cy="572210"/>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AE9E2D42-B5AE-49DC-9DA5-AD337AFCD008}" type="pres">
      <dgm:prSet presAssocID="{630DB0E6-3949-44E2-B812-712930FF93C5}" presName="text_4" presStyleLbl="node1" presStyleIdx="3" presStyleCnt="7">
        <dgm:presLayoutVars>
          <dgm:bulletEnabled val="1"/>
        </dgm:presLayoutVars>
      </dgm:prSet>
      <dgm:spPr/>
      <dgm:t>
        <a:bodyPr/>
        <a:lstStyle/>
        <a:p>
          <a:endParaRPr lang="en-ZA"/>
        </a:p>
      </dgm:t>
    </dgm:pt>
    <dgm:pt modelId="{AEF9CCBA-1C93-424E-81DE-482F18502A40}" type="pres">
      <dgm:prSet presAssocID="{630DB0E6-3949-44E2-B812-712930FF93C5}" presName="accent_4" presStyleCnt="0"/>
      <dgm:spPr/>
    </dgm:pt>
    <dgm:pt modelId="{CCC4C795-E0B2-4C17-8A95-5B380A768CF9}" type="pres">
      <dgm:prSet presAssocID="{630DB0E6-3949-44E2-B812-712930FF93C5}" presName="accentRepeatNode" presStyleLbl="solidFgAcc1" presStyleIdx="3" presStyleCnt="7"/>
      <dgm:spPr>
        <a:xfrm>
          <a:off x="781500" y="2232428"/>
          <a:ext cx="572210" cy="572210"/>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66933766-A064-4F79-8A85-548517BA30F8}" type="pres">
      <dgm:prSet presAssocID="{AE973AED-2B9A-4B01-AD3B-B39996DB159E}" presName="text_5" presStyleLbl="node1" presStyleIdx="4" presStyleCnt="7">
        <dgm:presLayoutVars>
          <dgm:bulletEnabled val="1"/>
        </dgm:presLayoutVars>
      </dgm:prSet>
      <dgm:spPr/>
      <dgm:t>
        <a:bodyPr/>
        <a:lstStyle/>
        <a:p>
          <a:endParaRPr lang="en-ZA"/>
        </a:p>
      </dgm:t>
    </dgm:pt>
    <dgm:pt modelId="{08A83DFC-EA55-4776-8C8E-519974365D20}" type="pres">
      <dgm:prSet presAssocID="{AE973AED-2B9A-4B01-AD3B-B39996DB159E}" presName="accent_5" presStyleCnt="0"/>
      <dgm:spPr/>
    </dgm:pt>
    <dgm:pt modelId="{EADC3B42-E760-44EE-9B54-E1CBBE6C3947}" type="pres">
      <dgm:prSet presAssocID="{AE973AED-2B9A-4B01-AD3B-B39996DB159E}" presName="accentRepeatNode" presStyleLbl="solidFgAcc1" presStyleIdx="4" presStyleCnt="7"/>
      <dgm:spPr>
        <a:xfrm>
          <a:off x="708967" y="2919484"/>
          <a:ext cx="572210" cy="572210"/>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9FE6A868-ECBE-4FBF-8F93-F12CBF2DCC8E}" type="pres">
      <dgm:prSet presAssocID="{CAB272FA-2A4F-4856-A413-4C6F7F056457}" presName="text_6" presStyleLbl="node1" presStyleIdx="5" presStyleCnt="7">
        <dgm:presLayoutVars>
          <dgm:bulletEnabled val="1"/>
        </dgm:presLayoutVars>
      </dgm:prSet>
      <dgm:spPr/>
      <dgm:t>
        <a:bodyPr/>
        <a:lstStyle/>
        <a:p>
          <a:endParaRPr lang="en-ZA"/>
        </a:p>
      </dgm:t>
    </dgm:pt>
    <dgm:pt modelId="{6A194440-62A9-4DC2-9890-8C0A1E8E00A5}" type="pres">
      <dgm:prSet presAssocID="{CAB272FA-2A4F-4856-A413-4C6F7F056457}" presName="accent_6" presStyleCnt="0"/>
      <dgm:spPr/>
    </dgm:pt>
    <dgm:pt modelId="{F2CB5027-4C19-4772-AE84-4089FCE9A507}" type="pres">
      <dgm:prSet presAssocID="{CAB272FA-2A4F-4856-A413-4C6F7F056457}" presName="accentRepeatNode" presStyleLbl="solidFgAcc1" presStyleIdx="5" presStyleCnt="7"/>
      <dgm:spPr>
        <a:xfrm>
          <a:off x="481795" y="3606036"/>
          <a:ext cx="572210" cy="572210"/>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DC5CA2CA-4F83-4AC8-9E16-E64D18472B4D}" type="pres">
      <dgm:prSet presAssocID="{3823B570-C441-4C4C-B9F0-E149F11D3A88}" presName="text_7" presStyleLbl="node1" presStyleIdx="6" presStyleCnt="7">
        <dgm:presLayoutVars>
          <dgm:bulletEnabled val="1"/>
        </dgm:presLayoutVars>
      </dgm:prSet>
      <dgm:spPr/>
      <dgm:t>
        <a:bodyPr/>
        <a:lstStyle/>
        <a:p>
          <a:endParaRPr lang="en-ZA"/>
        </a:p>
      </dgm:t>
    </dgm:pt>
    <dgm:pt modelId="{110D7781-72D4-429E-8958-730168CA20A2}" type="pres">
      <dgm:prSet presAssocID="{3823B570-C441-4C4C-B9F0-E149F11D3A88}" presName="accent_7" presStyleCnt="0"/>
      <dgm:spPr/>
    </dgm:pt>
    <dgm:pt modelId="{D6773CB5-B904-4A24-8166-D72008362967}" type="pres">
      <dgm:prSet presAssocID="{3823B570-C441-4C4C-B9F0-E149F11D3A88}" presName="accentRepeatNode" presStyleLbl="solidFgAcc1" presStyleIdx="6" presStyleCnt="7"/>
      <dgm:spPr>
        <a:xfrm>
          <a:off x="67244" y="4293092"/>
          <a:ext cx="572210" cy="572210"/>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Lst>
  <dgm:cxnLst>
    <dgm:cxn modelId="{FBD13222-F351-44B5-AEC3-7F38D8678319}" srcId="{2EF44422-9A3E-4180-A157-EF667AEE66B8}" destId="{2E78A234-413A-4347-865C-32A741F14F97}" srcOrd="0" destOrd="0" parTransId="{F1B6C4DD-2201-4B17-85A3-0B79629EA388}" sibTransId="{434F8BDC-9901-4FA4-A5EC-F4EC8A90C4F0}"/>
    <dgm:cxn modelId="{10EEA495-7B5A-4D6F-AC07-5D4358D9ED59}" srcId="{1C068801-FF65-4C20-A536-9B6E61C5BAB2}" destId="{3823B570-C441-4C4C-B9F0-E149F11D3A88}" srcOrd="6" destOrd="0" parTransId="{069496EB-712E-4662-99B9-3A8A05149AFA}" sibTransId="{7D965D05-3545-41B3-A730-5A234CFAC59C}"/>
    <dgm:cxn modelId="{B0A14864-BA1B-4528-95A6-585C0F9BA144}" srcId="{1C068801-FF65-4C20-A536-9B6E61C5BAB2}" destId="{7761CC0A-EF02-4547-98E3-842B35737AE0}" srcOrd="7" destOrd="0" parTransId="{027AE93D-E28E-4E5B-A7BC-1A3A46E8B7C3}" sibTransId="{4D01EFDD-2418-44E3-B0A8-284DE6A72902}"/>
    <dgm:cxn modelId="{4B99133D-318C-47B9-B587-3DC3324CBF4E}" type="presOf" srcId="{F3D1EEA2-D14A-4632-8C36-C3189E4B20D3}" destId="{8AACEFAB-2898-45F5-9286-3665516707E4}" srcOrd="0" destOrd="0" presId="urn:microsoft.com/office/officeart/2008/layout/VerticalCurvedList"/>
    <dgm:cxn modelId="{832D0BF8-0612-40BD-95F2-03DC30A539C9}" srcId="{1C068801-FF65-4C20-A536-9B6E61C5BAB2}" destId="{70541B1B-62FA-4DC0-AF3B-EEDA42B73AAE}" srcOrd="0" destOrd="0" parTransId="{0C796885-3925-4CE3-9CE0-7FAB9CA83DAC}" sibTransId="{69D1F3DD-6F22-42F1-8F47-9E86DCFFD9B0}"/>
    <dgm:cxn modelId="{10CBA003-E310-41A7-901A-5275F44A2D1B}" srcId="{1C068801-FF65-4C20-A536-9B6E61C5BAB2}" destId="{CAB272FA-2A4F-4856-A413-4C6F7F056457}" srcOrd="5" destOrd="0" parTransId="{A9ACFE35-EABB-486E-8DEC-2FF982FD8E52}" sibTransId="{C773CB8E-2CB2-44D7-968A-B39C818DFB89}"/>
    <dgm:cxn modelId="{CE8837AA-6334-47B7-9D72-27F390413A35}" srcId="{1C068801-FF65-4C20-A536-9B6E61C5BAB2}" destId="{630DB0E6-3949-44E2-B812-712930FF93C5}" srcOrd="3" destOrd="0" parTransId="{F8ED4F79-BB4D-4EDB-9846-4F5272D72F89}" sibTransId="{2F7A363C-08F3-42BB-8F7F-18C5397C1536}"/>
    <dgm:cxn modelId="{73C5E1BF-2DF0-484E-8AE9-94784C4ED89E}" type="presOf" srcId="{1C068801-FF65-4C20-A536-9B6E61C5BAB2}" destId="{E5E0691D-7167-4AC3-900F-27D5E753086E}" srcOrd="0" destOrd="0" presId="urn:microsoft.com/office/officeart/2008/layout/VerticalCurvedList"/>
    <dgm:cxn modelId="{67EE46B0-B47A-4121-AC5B-1319AA732C7B}" type="presOf" srcId="{14162394-5790-4D40-A976-B9E7F13B3085}" destId="{7AB60C67-34DC-4022-87D0-8841E38ED622}" srcOrd="0" destOrd="0" presId="urn:microsoft.com/office/officeart/2008/layout/VerticalCurvedList"/>
    <dgm:cxn modelId="{277EC1AD-D32B-42A7-A012-178862F25B14}" srcId="{1C068801-FF65-4C20-A536-9B6E61C5BAB2}" destId="{2EF44422-9A3E-4180-A157-EF667AEE66B8}" srcOrd="8" destOrd="0" parTransId="{84690EBB-96C5-42A4-B3B7-1B9FD9E6AF24}" sibTransId="{C4C0CE81-9BE8-43AB-B26A-956E94602493}"/>
    <dgm:cxn modelId="{667B9CED-D347-4C45-86AB-EEF97C7C1954}" type="presOf" srcId="{CAB272FA-2A4F-4856-A413-4C6F7F056457}" destId="{9FE6A868-ECBE-4FBF-8F93-F12CBF2DCC8E}" srcOrd="0" destOrd="0" presId="urn:microsoft.com/office/officeart/2008/layout/VerticalCurvedList"/>
    <dgm:cxn modelId="{65A9B66E-7177-40F3-BC1E-6C0A9AC16A60}" type="presOf" srcId="{3823B570-C441-4C4C-B9F0-E149F11D3A88}" destId="{DC5CA2CA-4F83-4AC8-9E16-E64D18472B4D}" srcOrd="0" destOrd="0" presId="urn:microsoft.com/office/officeart/2008/layout/VerticalCurvedList"/>
    <dgm:cxn modelId="{912B3413-4B12-4028-95EC-FF944D44BB48}" srcId="{2EF44422-9A3E-4180-A157-EF667AEE66B8}" destId="{4E317269-28FE-44F5-89A0-CAAA5F211032}" srcOrd="1" destOrd="0" parTransId="{FC1E41F1-FBDB-498A-B0FC-598851BA3410}" sibTransId="{212BFB20-DF2D-4E3C-AA07-1D42A49D9A73}"/>
    <dgm:cxn modelId="{EE0C2C6A-8B47-4FCD-B3F6-854065996D84}" srcId="{1C068801-FF65-4C20-A536-9B6E61C5BAB2}" destId="{14162394-5790-4D40-A976-B9E7F13B3085}" srcOrd="1" destOrd="0" parTransId="{AA290EF6-7CB6-4CD8-A6BC-50198A674291}" sibTransId="{9B49ED71-C557-4FA1-A966-C0F76FB2125B}"/>
    <dgm:cxn modelId="{7FEC7D7F-1719-4BB2-AABA-5B41C34868B2}" srcId="{2EF44422-9A3E-4180-A157-EF667AEE66B8}" destId="{F10EE8A4-0267-4FA0-B96A-1396416B1732}" srcOrd="2" destOrd="0" parTransId="{C2B3DAF1-660C-4917-B289-B137C1E4FE98}" sibTransId="{1C9721B6-A11A-43B7-8131-2971E5FA4386}"/>
    <dgm:cxn modelId="{937CA487-72F8-456F-B8DF-A30BF53A1381}" srcId="{1C068801-FF65-4C20-A536-9B6E61C5BAB2}" destId="{AE973AED-2B9A-4B01-AD3B-B39996DB159E}" srcOrd="4" destOrd="0" parTransId="{7E025F2C-6809-4621-9087-19A4EE13B90A}" sibTransId="{A8BA4E25-D8A0-4826-8AB8-62642940B0EF}"/>
    <dgm:cxn modelId="{3197A3B2-ECD4-4D59-AC41-6DE7D2D85646}" type="presOf" srcId="{69D1F3DD-6F22-42F1-8F47-9E86DCFFD9B0}" destId="{43650EDA-883A-46FC-A0BD-2745DFC17AC2}" srcOrd="0" destOrd="0" presId="urn:microsoft.com/office/officeart/2008/layout/VerticalCurvedList"/>
    <dgm:cxn modelId="{10595176-5193-4DD6-90B7-A1536D0E70D5}" type="presOf" srcId="{70541B1B-62FA-4DC0-AF3B-EEDA42B73AAE}" destId="{F298F94D-7E0D-4CC8-A006-B7E72E1095FC}" srcOrd="0" destOrd="0" presId="urn:microsoft.com/office/officeart/2008/layout/VerticalCurvedList"/>
    <dgm:cxn modelId="{67A43D57-8A8C-4A67-8EF8-AD7A58B28F3D}" type="presOf" srcId="{630DB0E6-3949-44E2-B812-712930FF93C5}" destId="{AE9E2D42-B5AE-49DC-9DA5-AD337AFCD008}" srcOrd="0" destOrd="0" presId="urn:microsoft.com/office/officeart/2008/layout/VerticalCurvedList"/>
    <dgm:cxn modelId="{8A1B0B1D-23CA-410C-8FEB-8D38F3084921}" type="presOf" srcId="{AE973AED-2B9A-4B01-AD3B-B39996DB159E}" destId="{66933766-A064-4F79-8A85-548517BA30F8}" srcOrd="0" destOrd="0" presId="urn:microsoft.com/office/officeart/2008/layout/VerticalCurvedList"/>
    <dgm:cxn modelId="{03B64966-2286-4D97-85CB-A7E277BE573C}" srcId="{1C068801-FF65-4C20-A536-9B6E61C5BAB2}" destId="{F3D1EEA2-D14A-4632-8C36-C3189E4B20D3}" srcOrd="2" destOrd="0" parTransId="{742D50DF-8338-4120-B1D5-C1FBB0F35104}" sibTransId="{3BCCDF83-5943-474F-808C-9D306806103B}"/>
    <dgm:cxn modelId="{F3366DB9-4115-4109-B38D-9C4F32F14D97}" type="presParOf" srcId="{E5E0691D-7167-4AC3-900F-27D5E753086E}" destId="{DD17ACE0-E75F-4947-B973-FC8C2327EC6D}" srcOrd="0" destOrd="0" presId="urn:microsoft.com/office/officeart/2008/layout/VerticalCurvedList"/>
    <dgm:cxn modelId="{D77B0BCF-1B6D-4351-9794-D210F91CB047}" type="presParOf" srcId="{DD17ACE0-E75F-4947-B973-FC8C2327EC6D}" destId="{0B580952-2585-4239-A92F-3BC179FE37A1}" srcOrd="0" destOrd="0" presId="urn:microsoft.com/office/officeart/2008/layout/VerticalCurvedList"/>
    <dgm:cxn modelId="{110478F8-120D-4628-8208-0BC8C29B50D9}" type="presParOf" srcId="{0B580952-2585-4239-A92F-3BC179FE37A1}" destId="{9AD54BDA-9F6C-494D-9194-528DB7D9042D}" srcOrd="0" destOrd="0" presId="urn:microsoft.com/office/officeart/2008/layout/VerticalCurvedList"/>
    <dgm:cxn modelId="{6025D785-47B5-4C12-8567-9A3F8E58118D}" type="presParOf" srcId="{0B580952-2585-4239-A92F-3BC179FE37A1}" destId="{43650EDA-883A-46FC-A0BD-2745DFC17AC2}" srcOrd="1" destOrd="0" presId="urn:microsoft.com/office/officeart/2008/layout/VerticalCurvedList"/>
    <dgm:cxn modelId="{37E14187-3A1A-4A56-BF95-D76080622D13}" type="presParOf" srcId="{0B580952-2585-4239-A92F-3BC179FE37A1}" destId="{E4E5F371-C322-45AA-BD77-CD82DCF18C97}" srcOrd="2" destOrd="0" presId="urn:microsoft.com/office/officeart/2008/layout/VerticalCurvedList"/>
    <dgm:cxn modelId="{E2B0FF59-8157-42F0-AA5E-0A2E31BF265B}" type="presParOf" srcId="{0B580952-2585-4239-A92F-3BC179FE37A1}" destId="{D2F33FFD-F628-4549-8782-FD122F524D01}" srcOrd="3" destOrd="0" presId="urn:microsoft.com/office/officeart/2008/layout/VerticalCurvedList"/>
    <dgm:cxn modelId="{8CDDF81F-8246-4A53-9D7B-DE7490E9B228}" type="presParOf" srcId="{DD17ACE0-E75F-4947-B973-FC8C2327EC6D}" destId="{F298F94D-7E0D-4CC8-A006-B7E72E1095FC}" srcOrd="1" destOrd="0" presId="urn:microsoft.com/office/officeart/2008/layout/VerticalCurvedList"/>
    <dgm:cxn modelId="{CE47824E-A848-4819-AC5B-7B937604C6C8}" type="presParOf" srcId="{DD17ACE0-E75F-4947-B973-FC8C2327EC6D}" destId="{502A3FD9-3D23-422F-8087-5702202DE54C}" srcOrd="2" destOrd="0" presId="urn:microsoft.com/office/officeart/2008/layout/VerticalCurvedList"/>
    <dgm:cxn modelId="{8DF3B781-357D-4BF1-82D2-FC69AA777EC4}" type="presParOf" srcId="{502A3FD9-3D23-422F-8087-5702202DE54C}" destId="{A59154A4-D1D8-4263-B5DC-DD66EC597BB2}" srcOrd="0" destOrd="0" presId="urn:microsoft.com/office/officeart/2008/layout/VerticalCurvedList"/>
    <dgm:cxn modelId="{4DAD8213-A0AA-45E2-93F5-69635D56D9F7}" type="presParOf" srcId="{DD17ACE0-E75F-4947-B973-FC8C2327EC6D}" destId="{7AB60C67-34DC-4022-87D0-8841E38ED622}" srcOrd="3" destOrd="0" presId="urn:microsoft.com/office/officeart/2008/layout/VerticalCurvedList"/>
    <dgm:cxn modelId="{CCA93E66-5A39-43E2-8297-7B9F573501B6}" type="presParOf" srcId="{DD17ACE0-E75F-4947-B973-FC8C2327EC6D}" destId="{26E68E1E-2E10-45E3-BD19-C4A17384CFA4}" srcOrd="4" destOrd="0" presId="urn:microsoft.com/office/officeart/2008/layout/VerticalCurvedList"/>
    <dgm:cxn modelId="{8378935D-B06E-4121-B955-A9F1B79DC237}" type="presParOf" srcId="{26E68E1E-2E10-45E3-BD19-C4A17384CFA4}" destId="{7F73994D-B203-487B-99EE-DDA173F9F661}" srcOrd="0" destOrd="0" presId="urn:microsoft.com/office/officeart/2008/layout/VerticalCurvedList"/>
    <dgm:cxn modelId="{407C3200-24BF-44A9-BF03-16C0199CDA30}" type="presParOf" srcId="{DD17ACE0-E75F-4947-B973-FC8C2327EC6D}" destId="{8AACEFAB-2898-45F5-9286-3665516707E4}" srcOrd="5" destOrd="0" presId="urn:microsoft.com/office/officeart/2008/layout/VerticalCurvedList"/>
    <dgm:cxn modelId="{3E18411B-723C-48ED-8138-181BB7E075D2}" type="presParOf" srcId="{DD17ACE0-E75F-4947-B973-FC8C2327EC6D}" destId="{C471BF8D-7772-4973-905A-2DB3818AF0E3}" srcOrd="6" destOrd="0" presId="urn:microsoft.com/office/officeart/2008/layout/VerticalCurvedList"/>
    <dgm:cxn modelId="{489A90A4-3E3B-4F3D-9A00-03CD1AAB06EC}" type="presParOf" srcId="{C471BF8D-7772-4973-905A-2DB3818AF0E3}" destId="{9366D777-F192-495C-9044-0B39A598343F}" srcOrd="0" destOrd="0" presId="urn:microsoft.com/office/officeart/2008/layout/VerticalCurvedList"/>
    <dgm:cxn modelId="{6D7FED1B-9535-4020-B29D-E9CEC903A9C3}" type="presParOf" srcId="{DD17ACE0-E75F-4947-B973-FC8C2327EC6D}" destId="{AE9E2D42-B5AE-49DC-9DA5-AD337AFCD008}" srcOrd="7" destOrd="0" presId="urn:microsoft.com/office/officeart/2008/layout/VerticalCurvedList"/>
    <dgm:cxn modelId="{C35FE55B-C311-4F34-9BC6-A4A74D594AE6}" type="presParOf" srcId="{DD17ACE0-E75F-4947-B973-FC8C2327EC6D}" destId="{AEF9CCBA-1C93-424E-81DE-482F18502A40}" srcOrd="8" destOrd="0" presId="urn:microsoft.com/office/officeart/2008/layout/VerticalCurvedList"/>
    <dgm:cxn modelId="{99883F3E-AC78-46A7-81EA-9906AA412E79}" type="presParOf" srcId="{AEF9CCBA-1C93-424E-81DE-482F18502A40}" destId="{CCC4C795-E0B2-4C17-8A95-5B380A768CF9}" srcOrd="0" destOrd="0" presId="urn:microsoft.com/office/officeart/2008/layout/VerticalCurvedList"/>
    <dgm:cxn modelId="{64987376-A099-4EAB-9FCA-F72ADD990162}" type="presParOf" srcId="{DD17ACE0-E75F-4947-B973-FC8C2327EC6D}" destId="{66933766-A064-4F79-8A85-548517BA30F8}" srcOrd="9" destOrd="0" presId="urn:microsoft.com/office/officeart/2008/layout/VerticalCurvedList"/>
    <dgm:cxn modelId="{0B613A14-7CD3-4AD9-9031-7FB5F8B35ABC}" type="presParOf" srcId="{DD17ACE0-E75F-4947-B973-FC8C2327EC6D}" destId="{08A83DFC-EA55-4776-8C8E-519974365D20}" srcOrd="10" destOrd="0" presId="urn:microsoft.com/office/officeart/2008/layout/VerticalCurvedList"/>
    <dgm:cxn modelId="{FED9D350-B241-4C2F-8A4F-08413DE22A79}" type="presParOf" srcId="{08A83DFC-EA55-4776-8C8E-519974365D20}" destId="{EADC3B42-E760-44EE-9B54-E1CBBE6C3947}" srcOrd="0" destOrd="0" presId="urn:microsoft.com/office/officeart/2008/layout/VerticalCurvedList"/>
    <dgm:cxn modelId="{5B9038AA-F1A6-4869-96F2-C61DEFFB3E8B}" type="presParOf" srcId="{DD17ACE0-E75F-4947-B973-FC8C2327EC6D}" destId="{9FE6A868-ECBE-4FBF-8F93-F12CBF2DCC8E}" srcOrd="11" destOrd="0" presId="urn:microsoft.com/office/officeart/2008/layout/VerticalCurvedList"/>
    <dgm:cxn modelId="{3C1A33FA-6378-4E09-A21E-0CB5755E4B09}" type="presParOf" srcId="{DD17ACE0-E75F-4947-B973-FC8C2327EC6D}" destId="{6A194440-62A9-4DC2-9890-8C0A1E8E00A5}" srcOrd="12" destOrd="0" presId="urn:microsoft.com/office/officeart/2008/layout/VerticalCurvedList"/>
    <dgm:cxn modelId="{AF8C553A-332E-4C27-8B52-816EAC8E19F5}" type="presParOf" srcId="{6A194440-62A9-4DC2-9890-8C0A1E8E00A5}" destId="{F2CB5027-4C19-4772-AE84-4089FCE9A507}" srcOrd="0" destOrd="0" presId="urn:microsoft.com/office/officeart/2008/layout/VerticalCurvedList"/>
    <dgm:cxn modelId="{98796733-7E2C-4C59-8BF7-B3115816509B}" type="presParOf" srcId="{DD17ACE0-E75F-4947-B973-FC8C2327EC6D}" destId="{DC5CA2CA-4F83-4AC8-9E16-E64D18472B4D}" srcOrd="13" destOrd="0" presId="urn:microsoft.com/office/officeart/2008/layout/VerticalCurvedList"/>
    <dgm:cxn modelId="{01E5DCA6-64DE-401C-8A59-9CE695293467}" type="presParOf" srcId="{DD17ACE0-E75F-4947-B973-FC8C2327EC6D}" destId="{110D7781-72D4-429E-8958-730168CA20A2}" srcOrd="14" destOrd="0" presId="urn:microsoft.com/office/officeart/2008/layout/VerticalCurvedList"/>
    <dgm:cxn modelId="{58EB8F75-F5FD-4209-BA1A-FE0FB5100A73}" type="presParOf" srcId="{110D7781-72D4-429E-8958-730168CA20A2}" destId="{D6773CB5-B904-4A24-8166-D7200836296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541BB-E90E-4A44-947E-1BC9A51092BA}">
      <dsp:nvSpPr>
        <dsp:cNvPr id="0" name=""/>
        <dsp:cNvSpPr/>
      </dsp:nvSpPr>
      <dsp:spPr>
        <a:xfrm>
          <a:off x="-5252929" y="-804890"/>
          <a:ext cx="6257980" cy="6257980"/>
        </a:xfrm>
        <a:prstGeom prst="blockArc">
          <a:avLst>
            <a:gd name="adj1" fmla="val 18900000"/>
            <a:gd name="adj2" fmla="val 2700000"/>
            <a:gd name="adj3" fmla="val 345"/>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AE1945-568C-40B7-A890-0992A6615E97}">
      <dsp:nvSpPr>
        <dsp:cNvPr id="0" name=""/>
        <dsp:cNvSpPr/>
      </dsp:nvSpPr>
      <dsp:spPr>
        <a:xfrm>
          <a:off x="326071" y="211307"/>
          <a:ext cx="10889475" cy="42242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Purpose </a:t>
          </a:r>
          <a:endParaRPr lang="en-ZA" sz="2200" kern="1200" dirty="0"/>
        </a:p>
      </dsp:txBody>
      <dsp:txXfrm>
        <a:off x="326071" y="211307"/>
        <a:ext cx="10889475" cy="422428"/>
      </dsp:txXfrm>
    </dsp:sp>
    <dsp:sp modelId="{8E80807A-E4B6-46D3-9C88-FE9192972D0A}">
      <dsp:nvSpPr>
        <dsp:cNvPr id="0" name=""/>
        <dsp:cNvSpPr/>
      </dsp:nvSpPr>
      <dsp:spPr>
        <a:xfrm>
          <a:off x="62053" y="158503"/>
          <a:ext cx="528035" cy="528035"/>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79373C-FED7-46A0-91E7-9CBA14C55F2D}">
      <dsp:nvSpPr>
        <dsp:cNvPr id="0" name=""/>
        <dsp:cNvSpPr/>
      </dsp:nvSpPr>
      <dsp:spPr>
        <a:xfrm>
          <a:off x="708618" y="845321"/>
          <a:ext cx="10506928" cy="42242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Legislative requirements </a:t>
          </a:r>
          <a:endParaRPr lang="en-ZA" sz="2200" kern="1200" dirty="0"/>
        </a:p>
      </dsp:txBody>
      <dsp:txXfrm>
        <a:off x="708618" y="845321"/>
        <a:ext cx="10506928" cy="422428"/>
      </dsp:txXfrm>
    </dsp:sp>
    <dsp:sp modelId="{DDD01263-3906-4CE7-970A-6223111A91A3}">
      <dsp:nvSpPr>
        <dsp:cNvPr id="0" name=""/>
        <dsp:cNvSpPr/>
      </dsp:nvSpPr>
      <dsp:spPr>
        <a:xfrm>
          <a:off x="444600" y="792518"/>
          <a:ext cx="528035" cy="52803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E2F6F0-9BF3-4FBF-8C57-7B0BFC624849}">
      <dsp:nvSpPr>
        <dsp:cNvPr id="0" name=""/>
        <dsp:cNvSpPr/>
      </dsp:nvSpPr>
      <dsp:spPr>
        <a:xfrm>
          <a:off x="918251" y="1478871"/>
          <a:ext cx="10297294" cy="42242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Legislative requirements and process</a:t>
          </a:r>
          <a:endParaRPr lang="en-ZA" sz="2200" kern="1200" dirty="0"/>
        </a:p>
      </dsp:txBody>
      <dsp:txXfrm>
        <a:off x="918251" y="1478871"/>
        <a:ext cx="10297294" cy="422428"/>
      </dsp:txXfrm>
    </dsp:sp>
    <dsp:sp modelId="{AF1BE606-4CB2-4723-B845-2067F87FDDFB}">
      <dsp:nvSpPr>
        <dsp:cNvPr id="0" name=""/>
        <dsp:cNvSpPr/>
      </dsp:nvSpPr>
      <dsp:spPr>
        <a:xfrm>
          <a:off x="654234" y="1426067"/>
          <a:ext cx="528035" cy="528035"/>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033739-C425-4472-BB30-411D5FD47B84}">
      <dsp:nvSpPr>
        <dsp:cNvPr id="0" name=""/>
        <dsp:cNvSpPr/>
      </dsp:nvSpPr>
      <dsp:spPr>
        <a:xfrm>
          <a:off x="985185" y="2112885"/>
          <a:ext cx="10230360" cy="42242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Intention of the intervention </a:t>
          </a:r>
          <a:endParaRPr lang="en-ZA" sz="2200" kern="1200" dirty="0"/>
        </a:p>
      </dsp:txBody>
      <dsp:txXfrm>
        <a:off x="985185" y="2112885"/>
        <a:ext cx="10230360" cy="422428"/>
      </dsp:txXfrm>
    </dsp:sp>
    <dsp:sp modelId="{FEADCD81-72D6-41E3-B516-CB7F4B6986E6}">
      <dsp:nvSpPr>
        <dsp:cNvPr id="0" name=""/>
        <dsp:cNvSpPr/>
      </dsp:nvSpPr>
      <dsp:spPr>
        <a:xfrm>
          <a:off x="721168" y="2060082"/>
          <a:ext cx="528035" cy="528035"/>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0E6B06-B5AE-4B9C-B3B7-C52FE4496A44}">
      <dsp:nvSpPr>
        <dsp:cNvPr id="0" name=""/>
        <dsp:cNvSpPr/>
      </dsp:nvSpPr>
      <dsp:spPr>
        <a:xfrm>
          <a:off x="918251" y="2746900"/>
          <a:ext cx="10297294" cy="42242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Methodology applied (Support towards intervention)</a:t>
          </a:r>
          <a:endParaRPr lang="en-ZA" sz="2200" kern="1200" dirty="0"/>
        </a:p>
      </dsp:txBody>
      <dsp:txXfrm>
        <a:off x="918251" y="2746900"/>
        <a:ext cx="10297294" cy="422428"/>
      </dsp:txXfrm>
    </dsp:sp>
    <dsp:sp modelId="{54F7E827-5D6E-4FD1-8D69-9D04196516AD}">
      <dsp:nvSpPr>
        <dsp:cNvPr id="0" name=""/>
        <dsp:cNvSpPr/>
      </dsp:nvSpPr>
      <dsp:spPr>
        <a:xfrm>
          <a:off x="654234" y="2694096"/>
          <a:ext cx="528035" cy="52803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4DAC18-3A9F-4714-B0D7-98027A09B483}">
      <dsp:nvSpPr>
        <dsp:cNvPr id="0" name=""/>
        <dsp:cNvSpPr/>
      </dsp:nvSpPr>
      <dsp:spPr>
        <a:xfrm>
          <a:off x="708618" y="3380449"/>
          <a:ext cx="10506928" cy="42242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Municipal support and intervention model </a:t>
          </a:r>
          <a:endParaRPr lang="en-ZA" sz="2200" kern="1200" dirty="0"/>
        </a:p>
      </dsp:txBody>
      <dsp:txXfrm>
        <a:off x="708618" y="3380449"/>
        <a:ext cx="10506928" cy="422428"/>
      </dsp:txXfrm>
    </dsp:sp>
    <dsp:sp modelId="{FB44D759-72BE-4B24-B134-69D24F58289C}">
      <dsp:nvSpPr>
        <dsp:cNvPr id="0" name=""/>
        <dsp:cNvSpPr/>
      </dsp:nvSpPr>
      <dsp:spPr>
        <a:xfrm>
          <a:off x="444600" y="3327646"/>
          <a:ext cx="528035" cy="528035"/>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369871-E55E-40EE-AB1A-F87322822966}">
      <dsp:nvSpPr>
        <dsp:cNvPr id="0" name=""/>
        <dsp:cNvSpPr/>
      </dsp:nvSpPr>
      <dsp:spPr>
        <a:xfrm>
          <a:off x="326071" y="4014464"/>
          <a:ext cx="10889475" cy="42242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Diagnostics of </a:t>
          </a:r>
          <a:r>
            <a:rPr lang="en-US" sz="2200" kern="1200" dirty="0" err="1"/>
            <a:t>Mafube</a:t>
          </a:r>
          <a:r>
            <a:rPr lang="en-US" sz="2200" kern="1200" dirty="0"/>
            <a:t> Local Municipality Challenges </a:t>
          </a:r>
          <a:endParaRPr lang="en-ZA" sz="2200" kern="1200" dirty="0"/>
        </a:p>
      </dsp:txBody>
      <dsp:txXfrm>
        <a:off x="326071" y="4014464"/>
        <a:ext cx="10889475" cy="422428"/>
      </dsp:txXfrm>
    </dsp:sp>
    <dsp:sp modelId="{09D2313B-59EE-4F3D-9139-82C0B5FE08E1}">
      <dsp:nvSpPr>
        <dsp:cNvPr id="0" name=""/>
        <dsp:cNvSpPr/>
      </dsp:nvSpPr>
      <dsp:spPr>
        <a:xfrm>
          <a:off x="62053" y="3961660"/>
          <a:ext cx="528035" cy="52803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541BB-E90E-4A44-947E-1BC9A51092BA}">
      <dsp:nvSpPr>
        <dsp:cNvPr id="0" name=""/>
        <dsp:cNvSpPr/>
      </dsp:nvSpPr>
      <dsp:spPr>
        <a:xfrm>
          <a:off x="-5252929" y="-804890"/>
          <a:ext cx="6257980" cy="6257980"/>
        </a:xfrm>
        <a:prstGeom prst="blockArc">
          <a:avLst>
            <a:gd name="adj1" fmla="val 18900000"/>
            <a:gd name="adj2" fmla="val 2700000"/>
            <a:gd name="adj3" fmla="val 345"/>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8059B3-5239-4514-8A05-FB897F31D46A}">
      <dsp:nvSpPr>
        <dsp:cNvPr id="0" name=""/>
        <dsp:cNvSpPr/>
      </dsp:nvSpPr>
      <dsp:spPr>
        <a:xfrm>
          <a:off x="326071" y="211307"/>
          <a:ext cx="10889475" cy="42242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The role of </a:t>
          </a:r>
          <a:r>
            <a:rPr lang="en-US" sz="2200" kern="1200" dirty="0" err="1"/>
            <a:t>Mafube</a:t>
          </a:r>
          <a:r>
            <a:rPr lang="en-US" sz="2200" kern="1200" dirty="0"/>
            <a:t> Council</a:t>
          </a:r>
          <a:endParaRPr lang="en-ZA" sz="2200" kern="1200" dirty="0"/>
        </a:p>
      </dsp:txBody>
      <dsp:txXfrm>
        <a:off x="326071" y="211307"/>
        <a:ext cx="10889475" cy="422428"/>
      </dsp:txXfrm>
    </dsp:sp>
    <dsp:sp modelId="{16B8F737-6951-44C6-8EA1-3BBEFA290CC2}">
      <dsp:nvSpPr>
        <dsp:cNvPr id="0" name=""/>
        <dsp:cNvSpPr/>
      </dsp:nvSpPr>
      <dsp:spPr>
        <a:xfrm>
          <a:off x="62053" y="158503"/>
          <a:ext cx="528035" cy="528035"/>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99B2D4-E798-43DD-A885-069DC3463DD8}">
      <dsp:nvSpPr>
        <dsp:cNvPr id="0" name=""/>
        <dsp:cNvSpPr/>
      </dsp:nvSpPr>
      <dsp:spPr>
        <a:xfrm>
          <a:off x="708618" y="845321"/>
          <a:ext cx="10506928" cy="42242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Monitoring and Oversight</a:t>
          </a:r>
          <a:endParaRPr lang="en-ZA" sz="2200" kern="1200" dirty="0"/>
        </a:p>
      </dsp:txBody>
      <dsp:txXfrm>
        <a:off x="708618" y="845321"/>
        <a:ext cx="10506928" cy="422428"/>
      </dsp:txXfrm>
    </dsp:sp>
    <dsp:sp modelId="{8E80807A-E4B6-46D3-9C88-FE9192972D0A}">
      <dsp:nvSpPr>
        <dsp:cNvPr id="0" name=""/>
        <dsp:cNvSpPr/>
      </dsp:nvSpPr>
      <dsp:spPr>
        <a:xfrm>
          <a:off x="444600" y="792518"/>
          <a:ext cx="528035" cy="52803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887989-A931-48A3-B7E2-8590CD8643A8}">
      <dsp:nvSpPr>
        <dsp:cNvPr id="0" name=""/>
        <dsp:cNvSpPr/>
      </dsp:nvSpPr>
      <dsp:spPr>
        <a:xfrm>
          <a:off x="918251" y="1478871"/>
          <a:ext cx="10297294" cy="42242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Role of the Council </a:t>
          </a:r>
          <a:endParaRPr lang="en-ZA" sz="2200" kern="1200" dirty="0"/>
        </a:p>
      </dsp:txBody>
      <dsp:txXfrm>
        <a:off x="918251" y="1478871"/>
        <a:ext cx="10297294" cy="422428"/>
      </dsp:txXfrm>
    </dsp:sp>
    <dsp:sp modelId="{115C5C44-AB31-4546-99C7-C9D38A252D4C}">
      <dsp:nvSpPr>
        <dsp:cNvPr id="0" name=""/>
        <dsp:cNvSpPr/>
      </dsp:nvSpPr>
      <dsp:spPr>
        <a:xfrm>
          <a:off x="654234" y="1426067"/>
          <a:ext cx="528035" cy="528035"/>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53926B-90A8-4848-AEC4-518455F44B98}">
      <dsp:nvSpPr>
        <dsp:cNvPr id="0" name=""/>
        <dsp:cNvSpPr/>
      </dsp:nvSpPr>
      <dsp:spPr>
        <a:xfrm>
          <a:off x="985185" y="2112885"/>
          <a:ext cx="10230360" cy="42242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FRP Implementation </a:t>
          </a:r>
          <a:endParaRPr lang="en-ZA" sz="2200" kern="1200" dirty="0"/>
        </a:p>
      </dsp:txBody>
      <dsp:txXfrm>
        <a:off x="985185" y="2112885"/>
        <a:ext cx="10230360" cy="422428"/>
      </dsp:txXfrm>
    </dsp:sp>
    <dsp:sp modelId="{DDD01263-3906-4CE7-970A-6223111A91A3}">
      <dsp:nvSpPr>
        <dsp:cNvPr id="0" name=""/>
        <dsp:cNvSpPr/>
      </dsp:nvSpPr>
      <dsp:spPr>
        <a:xfrm>
          <a:off x="721168" y="2060082"/>
          <a:ext cx="528035" cy="528035"/>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3DCFDE-F03E-4278-AB6C-93EBAF679F34}">
      <dsp:nvSpPr>
        <dsp:cNvPr id="0" name=""/>
        <dsp:cNvSpPr/>
      </dsp:nvSpPr>
      <dsp:spPr>
        <a:xfrm>
          <a:off x="918251" y="2746900"/>
          <a:ext cx="10297294" cy="42242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Institutionalization of FRP</a:t>
          </a:r>
          <a:endParaRPr lang="en-ZA" sz="2200" kern="1200" dirty="0"/>
        </a:p>
      </dsp:txBody>
      <dsp:txXfrm>
        <a:off x="918251" y="2746900"/>
        <a:ext cx="10297294" cy="422428"/>
      </dsp:txXfrm>
    </dsp:sp>
    <dsp:sp modelId="{AF1BE606-4CB2-4723-B845-2067F87FDDFB}">
      <dsp:nvSpPr>
        <dsp:cNvPr id="0" name=""/>
        <dsp:cNvSpPr/>
      </dsp:nvSpPr>
      <dsp:spPr>
        <a:xfrm>
          <a:off x="654234" y="2694096"/>
          <a:ext cx="528035" cy="52803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6A5933-C17D-4F20-9DEB-9AA1518BACEB}">
      <dsp:nvSpPr>
        <dsp:cNvPr id="0" name=""/>
        <dsp:cNvSpPr/>
      </dsp:nvSpPr>
      <dsp:spPr>
        <a:xfrm>
          <a:off x="708618" y="3380449"/>
          <a:ext cx="10506928" cy="42242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Key success factors </a:t>
          </a:r>
          <a:endParaRPr lang="en-ZA" sz="2200" kern="1200" dirty="0"/>
        </a:p>
      </dsp:txBody>
      <dsp:txXfrm>
        <a:off x="708618" y="3380449"/>
        <a:ext cx="10506928" cy="422428"/>
      </dsp:txXfrm>
    </dsp:sp>
    <dsp:sp modelId="{FEADCD81-72D6-41E3-B516-CB7F4B6986E6}">
      <dsp:nvSpPr>
        <dsp:cNvPr id="0" name=""/>
        <dsp:cNvSpPr/>
      </dsp:nvSpPr>
      <dsp:spPr>
        <a:xfrm>
          <a:off x="444600" y="3327646"/>
          <a:ext cx="528035" cy="528035"/>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243F86-DE4D-484C-BD2C-96D58E07D141}">
      <dsp:nvSpPr>
        <dsp:cNvPr id="0" name=""/>
        <dsp:cNvSpPr/>
      </dsp:nvSpPr>
      <dsp:spPr>
        <a:xfrm>
          <a:off x="326071" y="4014464"/>
          <a:ext cx="10889475" cy="42242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5303" tIns="55880" rIns="55880" bIns="55880" numCol="1" spcCol="1270" anchor="ctr" anchorCtr="0">
          <a:noAutofit/>
        </a:bodyPr>
        <a:lstStyle/>
        <a:p>
          <a:pPr lvl="0" algn="l" defTabSz="977900">
            <a:lnSpc>
              <a:spcPct val="90000"/>
            </a:lnSpc>
            <a:spcBef>
              <a:spcPct val="0"/>
            </a:spcBef>
            <a:spcAft>
              <a:spcPct val="35000"/>
            </a:spcAft>
          </a:pPr>
          <a:r>
            <a:rPr lang="en-US" sz="2200" kern="1200" dirty="0"/>
            <a:t>Way forward </a:t>
          </a:r>
          <a:endParaRPr lang="en-ZA" sz="2200" kern="1200" dirty="0"/>
        </a:p>
      </dsp:txBody>
      <dsp:txXfrm>
        <a:off x="326071" y="4014464"/>
        <a:ext cx="10889475" cy="422428"/>
      </dsp:txXfrm>
    </dsp:sp>
    <dsp:sp modelId="{FB44D759-72BE-4B24-B134-69D24F58289C}">
      <dsp:nvSpPr>
        <dsp:cNvPr id="0" name=""/>
        <dsp:cNvSpPr/>
      </dsp:nvSpPr>
      <dsp:spPr>
        <a:xfrm>
          <a:off x="62053" y="3961660"/>
          <a:ext cx="528035" cy="52803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117" cy="500702"/>
          </a:xfrm>
          <a:prstGeom prst="rect">
            <a:avLst/>
          </a:prstGeom>
        </p:spPr>
        <p:txBody>
          <a:bodyPr vert="horz" lIns="92281" tIns="46141" rIns="92281" bIns="46141" rtlCol="0"/>
          <a:lstStyle>
            <a:lvl1pPr algn="l">
              <a:defRPr sz="1200"/>
            </a:lvl1pPr>
          </a:lstStyle>
          <a:p>
            <a:endParaRPr lang="en-ZA"/>
          </a:p>
        </p:txBody>
      </p:sp>
      <p:sp>
        <p:nvSpPr>
          <p:cNvPr id="3" name="Date Placeholder 2"/>
          <p:cNvSpPr>
            <a:spLocks noGrp="1"/>
          </p:cNvSpPr>
          <p:nvPr>
            <p:ph type="dt" sz="quarter" idx="1"/>
          </p:nvPr>
        </p:nvSpPr>
        <p:spPr>
          <a:xfrm>
            <a:off x="3893741" y="0"/>
            <a:ext cx="2980117" cy="500702"/>
          </a:xfrm>
          <a:prstGeom prst="rect">
            <a:avLst/>
          </a:prstGeom>
        </p:spPr>
        <p:txBody>
          <a:bodyPr vert="horz" lIns="92281" tIns="46141" rIns="92281" bIns="46141" rtlCol="0"/>
          <a:lstStyle>
            <a:lvl1pPr algn="r">
              <a:defRPr sz="1200"/>
            </a:lvl1pPr>
          </a:lstStyle>
          <a:p>
            <a:fld id="{92C46C68-482C-40DA-8BFD-BFB88FE924B5}" type="datetimeFigureOut">
              <a:rPr lang="en-ZA" smtClean="0"/>
              <a:t>2023/09/12</a:t>
            </a:fld>
            <a:endParaRPr lang="en-ZA"/>
          </a:p>
        </p:txBody>
      </p:sp>
      <p:sp>
        <p:nvSpPr>
          <p:cNvPr id="4" name="Footer Placeholder 3"/>
          <p:cNvSpPr>
            <a:spLocks noGrp="1"/>
          </p:cNvSpPr>
          <p:nvPr>
            <p:ph type="ftr" sz="quarter" idx="2"/>
          </p:nvPr>
        </p:nvSpPr>
        <p:spPr>
          <a:xfrm>
            <a:off x="0" y="9502136"/>
            <a:ext cx="2980117" cy="500702"/>
          </a:xfrm>
          <a:prstGeom prst="rect">
            <a:avLst/>
          </a:prstGeom>
        </p:spPr>
        <p:txBody>
          <a:bodyPr vert="horz" lIns="92281" tIns="46141" rIns="92281" bIns="46141" rtlCol="0" anchor="b"/>
          <a:lstStyle>
            <a:lvl1pPr algn="l">
              <a:defRPr sz="1200"/>
            </a:lvl1pPr>
          </a:lstStyle>
          <a:p>
            <a:endParaRPr lang="en-ZA"/>
          </a:p>
        </p:txBody>
      </p:sp>
      <p:sp>
        <p:nvSpPr>
          <p:cNvPr id="5" name="Slide Number Placeholder 4"/>
          <p:cNvSpPr>
            <a:spLocks noGrp="1"/>
          </p:cNvSpPr>
          <p:nvPr>
            <p:ph type="sldNum" sz="quarter" idx="3"/>
          </p:nvPr>
        </p:nvSpPr>
        <p:spPr>
          <a:xfrm>
            <a:off x="3893741" y="9502136"/>
            <a:ext cx="2980117" cy="500702"/>
          </a:xfrm>
          <a:prstGeom prst="rect">
            <a:avLst/>
          </a:prstGeom>
        </p:spPr>
        <p:txBody>
          <a:bodyPr vert="horz" lIns="92281" tIns="46141" rIns="92281" bIns="46141" rtlCol="0" anchor="b"/>
          <a:lstStyle>
            <a:lvl1pPr algn="r">
              <a:defRPr sz="1200"/>
            </a:lvl1pPr>
          </a:lstStyle>
          <a:p>
            <a:fld id="{44611A44-154C-43E4-8D39-870F91F3D6DA}" type="slidenum">
              <a:rPr lang="en-ZA" smtClean="0"/>
              <a:t>‹#›</a:t>
            </a:fld>
            <a:endParaRPr lang="en-ZA"/>
          </a:p>
        </p:txBody>
      </p:sp>
    </p:spTree>
    <p:extLst>
      <p:ext uri="{BB962C8B-B14F-4D97-AF65-F5344CB8AC3E}">
        <p14:creationId xmlns:p14="http://schemas.microsoft.com/office/powerpoint/2010/main" val="208304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D57C81CF-3498-459E-885F-4CEBDE17423D}"/>
              </a:ext>
            </a:extLst>
          </p:cNvPr>
          <p:cNvSpPr>
            <a:spLocks noGrp="1"/>
          </p:cNvSpPr>
          <p:nvPr>
            <p:ph type="hdr" sz="quarter"/>
          </p:nvPr>
        </p:nvSpPr>
        <p:spPr>
          <a:xfrm>
            <a:off x="0" y="0"/>
            <a:ext cx="2980117" cy="500623"/>
          </a:xfrm>
          <a:prstGeom prst="rect">
            <a:avLst/>
          </a:prstGeom>
        </p:spPr>
        <p:txBody>
          <a:bodyPr vert="horz" lIns="92281" tIns="46141" rIns="92281" bIns="46141"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xmlns="" id="{64FF83DD-9B89-4220-A1C3-8B34607F38D2}"/>
              </a:ext>
            </a:extLst>
          </p:cNvPr>
          <p:cNvSpPr>
            <a:spLocks noGrp="1"/>
          </p:cNvSpPr>
          <p:nvPr>
            <p:ph type="dt" idx="1"/>
          </p:nvPr>
        </p:nvSpPr>
        <p:spPr>
          <a:xfrm>
            <a:off x="3893741" y="0"/>
            <a:ext cx="2980117" cy="500623"/>
          </a:xfrm>
          <a:prstGeom prst="rect">
            <a:avLst/>
          </a:prstGeom>
        </p:spPr>
        <p:txBody>
          <a:bodyPr vert="horz" lIns="92281" tIns="46141" rIns="92281" bIns="46141" rtlCol="0"/>
          <a:lstStyle>
            <a:lvl1pPr algn="r" eaLnBrk="1" hangingPunct="1">
              <a:defRPr sz="1200">
                <a:latin typeface="Arial" charset="0"/>
              </a:defRPr>
            </a:lvl1pPr>
          </a:lstStyle>
          <a:p>
            <a:pPr>
              <a:defRPr/>
            </a:pPr>
            <a:fld id="{5F49D18D-30EA-4491-912B-73025EE9499E}" type="datetimeFigureOut">
              <a:rPr lang="en-US"/>
              <a:pPr>
                <a:defRPr/>
              </a:pPr>
              <a:t>9/12/2023</a:t>
            </a:fld>
            <a:endParaRPr lang="en-US"/>
          </a:p>
        </p:txBody>
      </p:sp>
      <p:sp>
        <p:nvSpPr>
          <p:cNvPr id="4" name="Slide Image Placeholder 3">
            <a:extLst>
              <a:ext uri="{FF2B5EF4-FFF2-40B4-BE49-F238E27FC236}">
                <a16:creationId xmlns:a16="http://schemas.microsoft.com/office/drawing/2014/main" xmlns="" id="{DC7A0D0A-6E52-4170-A4E4-A4E21EAA6E65}"/>
              </a:ext>
            </a:extLst>
          </p:cNvPr>
          <p:cNvSpPr>
            <a:spLocks noGrp="1" noRot="1" noChangeAspect="1"/>
          </p:cNvSpPr>
          <p:nvPr>
            <p:ph type="sldImg" idx="2"/>
          </p:nvPr>
        </p:nvSpPr>
        <p:spPr>
          <a:xfrm>
            <a:off x="103188" y="750888"/>
            <a:ext cx="6669087" cy="3751262"/>
          </a:xfrm>
          <a:prstGeom prst="rect">
            <a:avLst/>
          </a:prstGeom>
          <a:noFill/>
          <a:ln w="12700">
            <a:solidFill>
              <a:prstClr val="black"/>
            </a:solidFill>
          </a:ln>
        </p:spPr>
        <p:txBody>
          <a:bodyPr vert="horz" lIns="92281" tIns="46141" rIns="92281" bIns="46141" rtlCol="0" anchor="ctr"/>
          <a:lstStyle/>
          <a:p>
            <a:pPr lvl="0"/>
            <a:endParaRPr lang="en-US" noProof="0"/>
          </a:p>
        </p:txBody>
      </p:sp>
      <p:sp>
        <p:nvSpPr>
          <p:cNvPr id="5" name="Notes Placeholder 4">
            <a:extLst>
              <a:ext uri="{FF2B5EF4-FFF2-40B4-BE49-F238E27FC236}">
                <a16:creationId xmlns:a16="http://schemas.microsoft.com/office/drawing/2014/main" xmlns="" id="{EF6FEA08-D168-4833-BCDE-C1A142967281}"/>
              </a:ext>
            </a:extLst>
          </p:cNvPr>
          <p:cNvSpPr>
            <a:spLocks noGrp="1"/>
          </p:cNvSpPr>
          <p:nvPr>
            <p:ph type="body" sz="quarter" idx="3"/>
          </p:nvPr>
        </p:nvSpPr>
        <p:spPr>
          <a:xfrm>
            <a:off x="687226" y="4751910"/>
            <a:ext cx="5501013" cy="4500797"/>
          </a:xfrm>
          <a:prstGeom prst="rect">
            <a:avLst/>
          </a:prstGeom>
        </p:spPr>
        <p:txBody>
          <a:bodyPr vert="horz" lIns="92281" tIns="46141" rIns="92281" bIns="4614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C268CF2A-BFE7-46AB-85B8-6573CAB8A313}"/>
              </a:ext>
            </a:extLst>
          </p:cNvPr>
          <p:cNvSpPr>
            <a:spLocks noGrp="1"/>
          </p:cNvSpPr>
          <p:nvPr>
            <p:ph type="ftr" sz="quarter" idx="4"/>
          </p:nvPr>
        </p:nvSpPr>
        <p:spPr>
          <a:xfrm>
            <a:off x="0" y="9500616"/>
            <a:ext cx="2980117" cy="500623"/>
          </a:xfrm>
          <a:prstGeom prst="rect">
            <a:avLst/>
          </a:prstGeom>
        </p:spPr>
        <p:txBody>
          <a:bodyPr vert="horz" lIns="92281" tIns="46141" rIns="92281" bIns="46141"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FC5F94AC-92A9-4F7D-B866-6C38C58399E1}"/>
              </a:ext>
            </a:extLst>
          </p:cNvPr>
          <p:cNvSpPr>
            <a:spLocks noGrp="1"/>
          </p:cNvSpPr>
          <p:nvPr>
            <p:ph type="sldNum" sz="quarter" idx="5"/>
          </p:nvPr>
        </p:nvSpPr>
        <p:spPr>
          <a:xfrm>
            <a:off x="3893741" y="9500616"/>
            <a:ext cx="2980117" cy="500623"/>
          </a:xfrm>
          <a:prstGeom prst="rect">
            <a:avLst/>
          </a:prstGeom>
        </p:spPr>
        <p:txBody>
          <a:bodyPr vert="horz" wrap="square" lIns="92281" tIns="46141" rIns="92281" bIns="46141" numCol="1" anchor="b" anchorCtr="0" compatLnSpc="1">
            <a:prstTxWarp prst="textNoShape">
              <a:avLst/>
            </a:prstTxWarp>
          </a:bodyPr>
          <a:lstStyle>
            <a:lvl1pPr algn="r" eaLnBrk="1" hangingPunct="1">
              <a:defRPr sz="1200"/>
            </a:lvl1pPr>
          </a:lstStyle>
          <a:p>
            <a:pPr>
              <a:defRPr/>
            </a:pPr>
            <a:fld id="{2C58F5FD-C38B-4941-9823-E02F10D9D60A}" type="slidenum">
              <a:rPr lang="en-US" altLang="en-US"/>
              <a:pPr>
                <a:defRPr/>
              </a:pPr>
              <a:t>‹#›</a:t>
            </a:fld>
            <a:endParaRPr lang="en-US" altLang="en-US"/>
          </a:p>
        </p:txBody>
      </p:sp>
    </p:spTree>
    <p:extLst>
      <p:ext uri="{BB962C8B-B14F-4D97-AF65-F5344CB8AC3E}">
        <p14:creationId xmlns:p14="http://schemas.microsoft.com/office/powerpoint/2010/main" val="34103212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074F31-CF24-4A56-9964-3D4317922F88}" type="slidenum">
              <a:rPr lang="en-US" smtClean="0"/>
              <a:pPr/>
              <a:t>1</a:t>
            </a:fld>
            <a:endParaRPr lang="en-US" dirty="0"/>
          </a:p>
        </p:txBody>
      </p:sp>
    </p:spTree>
    <p:extLst>
      <p:ext uri="{BB962C8B-B14F-4D97-AF65-F5344CB8AC3E}">
        <p14:creationId xmlns:p14="http://schemas.microsoft.com/office/powerpoint/2010/main" val="3760192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FE26108D-C6CD-474D-867B-111A136EE0F1}"/>
              </a:ext>
            </a:extLst>
          </p:cNvPr>
          <p:cNvSpPr>
            <a:spLocks noGrp="1"/>
          </p:cNvSpPr>
          <p:nvPr>
            <p:ph type="dt" sz="half" idx="10"/>
          </p:nvPr>
        </p:nvSpPr>
        <p:spPr/>
        <p:txBody>
          <a:bodyPr/>
          <a:lstStyle>
            <a:lvl1pPr>
              <a:defRPr/>
            </a:lvl1pPr>
          </a:lstStyle>
          <a:p>
            <a:pPr>
              <a:defRPr/>
            </a:pPr>
            <a:fld id="{0D4AB86D-CDD4-456A-B325-C3DB81F99B7E}" type="datetime1">
              <a:rPr lang="en-US" smtClean="0"/>
              <a:t>9/12/2023</a:t>
            </a:fld>
            <a:endParaRPr lang="en-US"/>
          </a:p>
        </p:txBody>
      </p:sp>
      <p:sp>
        <p:nvSpPr>
          <p:cNvPr id="5" name="Footer Placeholder 4">
            <a:extLst>
              <a:ext uri="{FF2B5EF4-FFF2-40B4-BE49-F238E27FC236}">
                <a16:creationId xmlns:a16="http://schemas.microsoft.com/office/drawing/2014/main" xmlns="" id="{852246E8-26A4-4E01-8670-C13364986973}"/>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xmlns="" id="{8E0234AA-9841-4427-B8C0-CA5E904695F7}"/>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64F3224-8311-4E8C-A606-F0DE8591A4D4}" type="slidenum">
              <a:rPr lang="en-US" altLang="en-US"/>
              <a:pPr>
                <a:defRPr/>
              </a:pPr>
              <a:t>‹#›</a:t>
            </a:fld>
            <a:endParaRPr lang="en-US" altLang="en-US"/>
          </a:p>
        </p:txBody>
      </p:sp>
    </p:spTree>
    <p:extLst>
      <p:ext uri="{BB962C8B-B14F-4D97-AF65-F5344CB8AC3E}">
        <p14:creationId xmlns:p14="http://schemas.microsoft.com/office/powerpoint/2010/main" val="2002780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9271B25F-AECA-4D07-A895-A172A0E257E9}"/>
              </a:ext>
            </a:extLst>
          </p:cNvPr>
          <p:cNvSpPr>
            <a:spLocks noGrp="1"/>
          </p:cNvSpPr>
          <p:nvPr>
            <p:ph type="dt" sz="half" idx="10"/>
          </p:nvPr>
        </p:nvSpPr>
        <p:spPr/>
        <p:txBody>
          <a:bodyPr/>
          <a:lstStyle>
            <a:lvl1pPr>
              <a:defRPr/>
            </a:lvl1pPr>
          </a:lstStyle>
          <a:p>
            <a:pPr>
              <a:defRPr/>
            </a:pPr>
            <a:fld id="{DE7ECAB5-F118-4101-AE37-A3ADC281EAB1}" type="datetime1">
              <a:rPr lang="en-US" smtClean="0"/>
              <a:t>9/12/2023</a:t>
            </a:fld>
            <a:endParaRPr lang="en-US"/>
          </a:p>
        </p:txBody>
      </p:sp>
      <p:sp>
        <p:nvSpPr>
          <p:cNvPr id="6" name="Footer Placeholder 4">
            <a:extLst>
              <a:ext uri="{FF2B5EF4-FFF2-40B4-BE49-F238E27FC236}">
                <a16:creationId xmlns:a16="http://schemas.microsoft.com/office/drawing/2014/main" xmlns="" id="{4B5C967B-C10F-48F8-B404-48C3F379A729}"/>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a:extLst>
              <a:ext uri="{FF2B5EF4-FFF2-40B4-BE49-F238E27FC236}">
                <a16:creationId xmlns:a16="http://schemas.microsoft.com/office/drawing/2014/main" xmlns="" id="{514EB7E0-F587-42A1-96E5-401FF6D88E34}"/>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D65D6F1-CDCF-4798-910D-CF17E4B87C3E}" type="slidenum">
              <a:rPr lang="en-US" altLang="en-US"/>
              <a:pPr>
                <a:defRPr/>
              </a:pPr>
              <a:t>‹#›</a:t>
            </a:fld>
            <a:endParaRPr lang="en-US" altLang="en-US"/>
          </a:p>
        </p:txBody>
      </p:sp>
    </p:spTree>
    <p:extLst>
      <p:ext uri="{BB962C8B-B14F-4D97-AF65-F5344CB8AC3E}">
        <p14:creationId xmlns:p14="http://schemas.microsoft.com/office/powerpoint/2010/main" val="2069376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993838DB-D56C-41F6-B08C-42F2F05AFE6F}"/>
              </a:ext>
            </a:extLst>
          </p:cNvPr>
          <p:cNvSpPr>
            <a:spLocks noGrp="1"/>
          </p:cNvSpPr>
          <p:nvPr>
            <p:ph type="dt" sz="half" idx="10"/>
          </p:nvPr>
        </p:nvSpPr>
        <p:spPr/>
        <p:txBody>
          <a:bodyPr/>
          <a:lstStyle>
            <a:lvl1pPr>
              <a:defRPr/>
            </a:lvl1pPr>
          </a:lstStyle>
          <a:p>
            <a:pPr>
              <a:defRPr/>
            </a:pPr>
            <a:fld id="{1292A1CF-98EE-4932-9D48-66CAC070C19D}" type="datetime1">
              <a:rPr lang="en-US" smtClean="0"/>
              <a:t>9/12/2023</a:t>
            </a:fld>
            <a:endParaRPr lang="en-US"/>
          </a:p>
        </p:txBody>
      </p:sp>
      <p:sp>
        <p:nvSpPr>
          <p:cNvPr id="6" name="Footer Placeholder 4">
            <a:extLst>
              <a:ext uri="{FF2B5EF4-FFF2-40B4-BE49-F238E27FC236}">
                <a16:creationId xmlns:a16="http://schemas.microsoft.com/office/drawing/2014/main" xmlns="" id="{0DB23CDC-F29D-4CAB-9085-9D451AD67994}"/>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a:extLst>
              <a:ext uri="{FF2B5EF4-FFF2-40B4-BE49-F238E27FC236}">
                <a16:creationId xmlns:a16="http://schemas.microsoft.com/office/drawing/2014/main" xmlns="" id="{8E4D3A61-9D18-45AD-84B1-EE2FA65C2D91}"/>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C71F24B-CBC3-483C-8E42-474424720828}" type="slidenum">
              <a:rPr lang="en-US" altLang="en-US"/>
              <a:pPr>
                <a:defRPr/>
              </a:pPr>
              <a:t>‹#›</a:t>
            </a:fld>
            <a:endParaRPr lang="en-US" altLang="en-US"/>
          </a:p>
        </p:txBody>
      </p:sp>
    </p:spTree>
    <p:extLst>
      <p:ext uri="{BB962C8B-B14F-4D97-AF65-F5344CB8AC3E}">
        <p14:creationId xmlns:p14="http://schemas.microsoft.com/office/powerpoint/2010/main" val="961296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ED002CF-BA5C-401E-BAA5-9D7D3D05A28D}"/>
              </a:ext>
            </a:extLst>
          </p:cNvPr>
          <p:cNvSpPr>
            <a:spLocks noGrp="1"/>
          </p:cNvSpPr>
          <p:nvPr>
            <p:ph type="dt" sz="half" idx="10"/>
          </p:nvPr>
        </p:nvSpPr>
        <p:spPr/>
        <p:txBody>
          <a:bodyPr/>
          <a:lstStyle>
            <a:lvl1pPr>
              <a:defRPr/>
            </a:lvl1pPr>
          </a:lstStyle>
          <a:p>
            <a:pPr>
              <a:defRPr/>
            </a:pPr>
            <a:fld id="{203640AC-136F-4CBF-992F-35A8670BBA05}" type="datetime1">
              <a:rPr lang="en-US" smtClean="0"/>
              <a:t>9/12/2023</a:t>
            </a:fld>
            <a:endParaRPr lang="en-US"/>
          </a:p>
        </p:txBody>
      </p:sp>
      <p:sp>
        <p:nvSpPr>
          <p:cNvPr id="5" name="Footer Placeholder 4">
            <a:extLst>
              <a:ext uri="{FF2B5EF4-FFF2-40B4-BE49-F238E27FC236}">
                <a16:creationId xmlns:a16="http://schemas.microsoft.com/office/drawing/2014/main" xmlns="" id="{88BF0C3B-72CD-46A1-9386-2B01C7AE0418}"/>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xmlns="" id="{B8E35AF7-7401-440D-86CF-67F416F46A1E}"/>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1CD64F8-1CB0-4C91-8745-EDED9E6DD718}" type="slidenum">
              <a:rPr lang="en-US" altLang="en-US"/>
              <a:pPr>
                <a:defRPr/>
              </a:pPr>
              <a:t>‹#›</a:t>
            </a:fld>
            <a:endParaRPr lang="en-US" altLang="en-US"/>
          </a:p>
        </p:txBody>
      </p:sp>
    </p:spTree>
    <p:extLst>
      <p:ext uri="{BB962C8B-B14F-4D97-AF65-F5344CB8AC3E}">
        <p14:creationId xmlns:p14="http://schemas.microsoft.com/office/powerpoint/2010/main" val="4237209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1A63119-B717-4AAD-A066-239D546AA9C0}"/>
              </a:ext>
            </a:extLst>
          </p:cNvPr>
          <p:cNvSpPr>
            <a:spLocks noGrp="1"/>
          </p:cNvSpPr>
          <p:nvPr>
            <p:ph type="dt" sz="half" idx="10"/>
          </p:nvPr>
        </p:nvSpPr>
        <p:spPr/>
        <p:txBody>
          <a:bodyPr/>
          <a:lstStyle>
            <a:lvl1pPr>
              <a:defRPr/>
            </a:lvl1pPr>
          </a:lstStyle>
          <a:p>
            <a:pPr>
              <a:defRPr/>
            </a:pPr>
            <a:fld id="{CF9CF5B3-723C-4476-8769-4CCDA4AF42FE}" type="datetime1">
              <a:rPr lang="en-US" smtClean="0"/>
              <a:t>9/12/2023</a:t>
            </a:fld>
            <a:endParaRPr lang="en-US"/>
          </a:p>
        </p:txBody>
      </p:sp>
      <p:sp>
        <p:nvSpPr>
          <p:cNvPr id="5" name="Footer Placeholder 4">
            <a:extLst>
              <a:ext uri="{FF2B5EF4-FFF2-40B4-BE49-F238E27FC236}">
                <a16:creationId xmlns:a16="http://schemas.microsoft.com/office/drawing/2014/main" xmlns="" id="{A429919C-D709-40EC-B815-922BF0636423}"/>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xmlns="" id="{A4AD907A-E950-4E1B-8CDA-37AB1A88E773}"/>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58B5712-8897-466A-BE81-382B111722BC}" type="slidenum">
              <a:rPr lang="en-US" altLang="en-US"/>
              <a:pPr>
                <a:defRPr/>
              </a:pPr>
              <a:t>‹#›</a:t>
            </a:fld>
            <a:endParaRPr lang="en-US" altLang="en-US"/>
          </a:p>
        </p:txBody>
      </p:sp>
    </p:spTree>
    <p:extLst>
      <p:ext uri="{BB962C8B-B14F-4D97-AF65-F5344CB8AC3E}">
        <p14:creationId xmlns:p14="http://schemas.microsoft.com/office/powerpoint/2010/main" val="149406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09C76818-EA40-42FC-A062-23C14C5CBB45}"/>
              </a:ext>
            </a:extLst>
          </p:cNvPr>
          <p:cNvSpPr>
            <a:spLocks noGrp="1"/>
          </p:cNvSpPr>
          <p:nvPr>
            <p:ph type="dt" sz="half" idx="10"/>
          </p:nvPr>
        </p:nvSpPr>
        <p:spPr/>
        <p:txBody>
          <a:bodyPr/>
          <a:lstStyle>
            <a:lvl1pPr>
              <a:defRPr/>
            </a:lvl1pPr>
          </a:lstStyle>
          <a:p>
            <a:pPr>
              <a:defRPr/>
            </a:pPr>
            <a:fld id="{22950C18-CA27-447E-AC6D-ED07D79B8CE6}" type="datetime1">
              <a:rPr lang="en-US" smtClean="0"/>
              <a:t>9/12/2023</a:t>
            </a:fld>
            <a:endParaRPr lang="en-US"/>
          </a:p>
        </p:txBody>
      </p:sp>
    </p:spTree>
    <p:extLst>
      <p:ext uri="{BB962C8B-B14F-4D97-AF65-F5344CB8AC3E}">
        <p14:creationId xmlns:p14="http://schemas.microsoft.com/office/powerpoint/2010/main" val="2359847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D0FF5FFC-6181-4A9C-9F57-3619897EAABF}"/>
              </a:ext>
            </a:extLst>
          </p:cNvPr>
          <p:cNvSpPr>
            <a:spLocks noGrp="1"/>
          </p:cNvSpPr>
          <p:nvPr>
            <p:ph type="dt" sz="half" idx="10"/>
          </p:nvPr>
        </p:nvSpPr>
        <p:spPr/>
        <p:txBody>
          <a:bodyPr/>
          <a:lstStyle>
            <a:lvl1pPr>
              <a:defRPr/>
            </a:lvl1pPr>
          </a:lstStyle>
          <a:p>
            <a:pPr>
              <a:defRPr/>
            </a:pPr>
            <a:fld id="{9FD08BF6-A153-4B65-84DE-85AB38C84346}" type="datetime1">
              <a:rPr lang="en-US" smtClean="0"/>
              <a:t>9/12/2023</a:t>
            </a:fld>
            <a:endParaRPr lang="en-US"/>
          </a:p>
        </p:txBody>
      </p:sp>
    </p:spTree>
    <p:extLst>
      <p:ext uri="{BB962C8B-B14F-4D97-AF65-F5344CB8AC3E}">
        <p14:creationId xmlns:p14="http://schemas.microsoft.com/office/powerpoint/2010/main" val="407612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8CAC21-313A-4D17-8A35-6AB67D11915F}"/>
              </a:ext>
            </a:extLst>
          </p:cNvPr>
          <p:cNvSpPr>
            <a:spLocks noGrp="1"/>
          </p:cNvSpPr>
          <p:nvPr>
            <p:ph type="dt" sz="half" idx="10"/>
          </p:nvPr>
        </p:nvSpPr>
        <p:spPr>
          <a:xfrm>
            <a:off x="508000" y="6172200"/>
            <a:ext cx="2844800" cy="365125"/>
          </a:xfrm>
        </p:spPr>
        <p:txBody>
          <a:bodyPr/>
          <a:lstStyle>
            <a:lvl1pPr>
              <a:defRPr/>
            </a:lvl1pPr>
          </a:lstStyle>
          <a:p>
            <a:pPr>
              <a:defRPr/>
            </a:pPr>
            <a:fld id="{7C071152-C82C-42B8-91B4-624F11EE4159}" type="datetime1">
              <a:rPr lang="en-US" smtClean="0"/>
              <a:t>9/12/2023</a:t>
            </a:fld>
            <a:endParaRPr lang="en-US"/>
          </a:p>
        </p:txBody>
      </p:sp>
    </p:spTree>
    <p:extLst>
      <p:ext uri="{BB962C8B-B14F-4D97-AF65-F5344CB8AC3E}">
        <p14:creationId xmlns:p14="http://schemas.microsoft.com/office/powerpoint/2010/main" val="1437831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6C663F1-B17B-4D2A-BFAF-0DE1C25511D5}"/>
              </a:ext>
            </a:extLst>
          </p:cNvPr>
          <p:cNvSpPr>
            <a:spLocks noGrp="1"/>
          </p:cNvSpPr>
          <p:nvPr>
            <p:ph type="dt" sz="half" idx="10"/>
          </p:nvPr>
        </p:nvSpPr>
        <p:spPr/>
        <p:txBody>
          <a:bodyPr/>
          <a:lstStyle>
            <a:lvl1pPr>
              <a:defRPr/>
            </a:lvl1pPr>
          </a:lstStyle>
          <a:p>
            <a:pPr>
              <a:defRPr/>
            </a:pPr>
            <a:fld id="{D5136B40-6E54-409E-B91E-E84E76DC5EDD}" type="datetime1">
              <a:rPr lang="en-US" smtClean="0"/>
              <a:t>9/12/2023</a:t>
            </a:fld>
            <a:endParaRPr lang="en-US"/>
          </a:p>
        </p:txBody>
      </p:sp>
      <p:sp>
        <p:nvSpPr>
          <p:cNvPr id="5" name="Footer Placeholder 4">
            <a:extLst>
              <a:ext uri="{FF2B5EF4-FFF2-40B4-BE49-F238E27FC236}">
                <a16:creationId xmlns:a16="http://schemas.microsoft.com/office/drawing/2014/main" xmlns="" id="{7875E91C-E835-426D-9B31-7B501F569DDC}"/>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xmlns="" id="{2E085334-5699-467A-82AC-0AB5BA78542B}"/>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7149964-B255-4132-9058-D54F569F3589}" type="slidenum">
              <a:rPr lang="en-US" altLang="en-US"/>
              <a:pPr>
                <a:defRPr/>
              </a:pPr>
              <a:t>‹#›</a:t>
            </a:fld>
            <a:endParaRPr lang="en-US" altLang="en-US"/>
          </a:p>
        </p:txBody>
      </p:sp>
    </p:spTree>
    <p:extLst>
      <p:ext uri="{BB962C8B-B14F-4D97-AF65-F5344CB8AC3E}">
        <p14:creationId xmlns:p14="http://schemas.microsoft.com/office/powerpoint/2010/main" val="2107716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2F746BCA-0A17-465E-8395-5653F703CB88}"/>
              </a:ext>
            </a:extLst>
          </p:cNvPr>
          <p:cNvSpPr>
            <a:spLocks noGrp="1"/>
          </p:cNvSpPr>
          <p:nvPr>
            <p:ph type="dt" sz="half" idx="10"/>
          </p:nvPr>
        </p:nvSpPr>
        <p:spPr/>
        <p:txBody>
          <a:bodyPr/>
          <a:lstStyle>
            <a:lvl1pPr>
              <a:defRPr/>
            </a:lvl1pPr>
          </a:lstStyle>
          <a:p>
            <a:pPr>
              <a:defRPr/>
            </a:pPr>
            <a:fld id="{A6F66590-088A-4563-B601-DF983AF9C24A}" type="datetime1">
              <a:rPr lang="en-US" smtClean="0"/>
              <a:t>9/12/2023</a:t>
            </a:fld>
            <a:endParaRPr lang="en-US"/>
          </a:p>
        </p:txBody>
      </p:sp>
      <p:sp>
        <p:nvSpPr>
          <p:cNvPr id="6" name="Footer Placeholder 4">
            <a:extLst>
              <a:ext uri="{FF2B5EF4-FFF2-40B4-BE49-F238E27FC236}">
                <a16:creationId xmlns:a16="http://schemas.microsoft.com/office/drawing/2014/main" xmlns="" id="{330665D7-40A6-4333-9E06-C829F162A11E}"/>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a:extLst>
              <a:ext uri="{FF2B5EF4-FFF2-40B4-BE49-F238E27FC236}">
                <a16:creationId xmlns:a16="http://schemas.microsoft.com/office/drawing/2014/main" xmlns="" id="{A7694B80-3740-4FD5-BDCC-CA17B0EA3A5E}"/>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ACCB3CC-99C1-4D96-87DE-C258EC2399D8}" type="slidenum">
              <a:rPr lang="en-US" altLang="en-US"/>
              <a:pPr>
                <a:defRPr/>
              </a:pPr>
              <a:t>‹#›</a:t>
            </a:fld>
            <a:endParaRPr lang="en-US" altLang="en-US"/>
          </a:p>
        </p:txBody>
      </p:sp>
    </p:spTree>
    <p:extLst>
      <p:ext uri="{BB962C8B-B14F-4D97-AF65-F5344CB8AC3E}">
        <p14:creationId xmlns:p14="http://schemas.microsoft.com/office/powerpoint/2010/main" val="254631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7B98A89-3B4B-4B9A-B21F-89712F2D8FA5}"/>
              </a:ext>
            </a:extLst>
          </p:cNvPr>
          <p:cNvSpPr>
            <a:spLocks noGrp="1"/>
          </p:cNvSpPr>
          <p:nvPr>
            <p:ph type="dt" sz="half" idx="10"/>
          </p:nvPr>
        </p:nvSpPr>
        <p:spPr/>
        <p:txBody>
          <a:bodyPr/>
          <a:lstStyle>
            <a:lvl1pPr>
              <a:defRPr/>
            </a:lvl1pPr>
          </a:lstStyle>
          <a:p>
            <a:pPr>
              <a:defRPr/>
            </a:pPr>
            <a:fld id="{7C26E094-22A8-47A8-9324-951D23175B31}" type="datetime1">
              <a:rPr lang="en-US" smtClean="0"/>
              <a:t>9/12/2023</a:t>
            </a:fld>
            <a:endParaRPr lang="en-US"/>
          </a:p>
        </p:txBody>
      </p:sp>
      <p:sp>
        <p:nvSpPr>
          <p:cNvPr id="8" name="Footer Placeholder 4">
            <a:extLst>
              <a:ext uri="{FF2B5EF4-FFF2-40B4-BE49-F238E27FC236}">
                <a16:creationId xmlns:a16="http://schemas.microsoft.com/office/drawing/2014/main" xmlns="" id="{F252B41F-5D99-4466-BBF9-752468C26C8C}"/>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9" name="Slide Number Placeholder 5">
            <a:extLst>
              <a:ext uri="{FF2B5EF4-FFF2-40B4-BE49-F238E27FC236}">
                <a16:creationId xmlns:a16="http://schemas.microsoft.com/office/drawing/2014/main" xmlns="" id="{BCCB32E1-F328-410A-807A-FB1E717A5F61}"/>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12E0739-F978-43DC-9111-5AE5BB967E99}" type="slidenum">
              <a:rPr lang="en-US" altLang="en-US"/>
              <a:pPr>
                <a:defRPr/>
              </a:pPr>
              <a:t>‹#›</a:t>
            </a:fld>
            <a:endParaRPr lang="en-US" altLang="en-US"/>
          </a:p>
        </p:txBody>
      </p:sp>
    </p:spTree>
    <p:extLst>
      <p:ext uri="{BB962C8B-B14F-4D97-AF65-F5344CB8AC3E}">
        <p14:creationId xmlns:p14="http://schemas.microsoft.com/office/powerpoint/2010/main" val="391538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65ECAF6-C15C-4255-90AD-1FE4C9347097}"/>
              </a:ext>
            </a:extLst>
          </p:cNvPr>
          <p:cNvSpPr>
            <a:spLocks noGrp="1"/>
          </p:cNvSpPr>
          <p:nvPr>
            <p:ph type="dt" sz="half" idx="10"/>
          </p:nvPr>
        </p:nvSpPr>
        <p:spPr/>
        <p:txBody>
          <a:bodyPr/>
          <a:lstStyle>
            <a:lvl1pPr>
              <a:defRPr/>
            </a:lvl1pPr>
          </a:lstStyle>
          <a:p>
            <a:pPr>
              <a:defRPr/>
            </a:pPr>
            <a:fld id="{8BFA1632-0CA5-49E9-B456-045753464675}" type="datetime1">
              <a:rPr lang="en-US" smtClean="0"/>
              <a:t>9/12/2023</a:t>
            </a:fld>
            <a:endParaRPr lang="en-US"/>
          </a:p>
        </p:txBody>
      </p:sp>
      <p:sp>
        <p:nvSpPr>
          <p:cNvPr id="4" name="Footer Placeholder 4">
            <a:extLst>
              <a:ext uri="{FF2B5EF4-FFF2-40B4-BE49-F238E27FC236}">
                <a16:creationId xmlns:a16="http://schemas.microsoft.com/office/drawing/2014/main" xmlns="" id="{7F5C3123-2802-4B0A-A3C9-2C35314012C4}"/>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5" name="Slide Number Placeholder 5">
            <a:extLst>
              <a:ext uri="{FF2B5EF4-FFF2-40B4-BE49-F238E27FC236}">
                <a16:creationId xmlns:a16="http://schemas.microsoft.com/office/drawing/2014/main" xmlns="" id="{B41C0B17-83CB-4C13-8ACA-73EA97E72934}"/>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561D8E2-A7F9-46C6-A38D-B31837CDE67F}" type="slidenum">
              <a:rPr lang="en-US" altLang="en-US"/>
              <a:pPr>
                <a:defRPr/>
              </a:pPr>
              <a:t>‹#›</a:t>
            </a:fld>
            <a:endParaRPr lang="en-US" altLang="en-US"/>
          </a:p>
        </p:txBody>
      </p:sp>
    </p:spTree>
    <p:extLst>
      <p:ext uri="{BB962C8B-B14F-4D97-AF65-F5344CB8AC3E}">
        <p14:creationId xmlns:p14="http://schemas.microsoft.com/office/powerpoint/2010/main" val="91177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B3F72FF4-27EC-44CC-BD60-4A08BFD97636}"/>
              </a:ext>
            </a:extLst>
          </p:cNvPr>
          <p:cNvSpPr>
            <a:spLocks noGrp="1"/>
          </p:cNvSpPr>
          <p:nvPr>
            <p:ph type="dt" sz="half" idx="10"/>
          </p:nvPr>
        </p:nvSpPr>
        <p:spPr/>
        <p:txBody>
          <a:bodyPr/>
          <a:lstStyle>
            <a:lvl1pPr>
              <a:defRPr/>
            </a:lvl1pPr>
          </a:lstStyle>
          <a:p>
            <a:pPr>
              <a:defRPr/>
            </a:pPr>
            <a:fld id="{F377769B-F2E3-4FDB-8644-F60D7DC8216A}" type="datetime1">
              <a:rPr lang="en-US" smtClean="0"/>
              <a:t>9/12/2023</a:t>
            </a:fld>
            <a:endParaRPr lang="en-US"/>
          </a:p>
        </p:txBody>
      </p:sp>
      <p:sp>
        <p:nvSpPr>
          <p:cNvPr id="3" name="Footer Placeholder 4">
            <a:extLst>
              <a:ext uri="{FF2B5EF4-FFF2-40B4-BE49-F238E27FC236}">
                <a16:creationId xmlns:a16="http://schemas.microsoft.com/office/drawing/2014/main" xmlns="" id="{4B081614-59AB-4E84-AC6C-CD3E758A75F1}"/>
              </a:ext>
            </a:extLst>
          </p:cNvPr>
          <p:cNvSpPr>
            <a:spLocks noGrp="1"/>
          </p:cNvSpPr>
          <p:nvPr>
            <p:ph type="ftr" sz="quarter" idx="11"/>
          </p:nvPr>
        </p:nvSpPr>
        <p:spPr>
          <a:xfrm>
            <a:off x="4165600" y="6356350"/>
            <a:ext cx="3860800" cy="365125"/>
          </a:xfrm>
          <a:prstGeom prst="rect">
            <a:avLst/>
          </a:prstGeom>
        </p:spPr>
        <p:txBody>
          <a:bodyPr/>
          <a:lstStyle>
            <a:lvl1pPr eaLnBrk="1" hangingPunct="1">
              <a:defRPr>
                <a:latin typeface="Arial" charset="0"/>
              </a:defRPr>
            </a:lvl1pPr>
          </a:lstStyle>
          <a:p>
            <a:pPr>
              <a:defRPr/>
            </a:pPr>
            <a:endParaRPr lang="en-US"/>
          </a:p>
        </p:txBody>
      </p:sp>
      <p:sp>
        <p:nvSpPr>
          <p:cNvPr id="4" name="Slide Number Placeholder 5">
            <a:extLst>
              <a:ext uri="{FF2B5EF4-FFF2-40B4-BE49-F238E27FC236}">
                <a16:creationId xmlns:a16="http://schemas.microsoft.com/office/drawing/2014/main" xmlns="" id="{8EAB48DF-992C-4841-B834-848D854DBEED}"/>
              </a:ext>
            </a:extLst>
          </p:cNvPr>
          <p:cNvSpPr>
            <a:spLocks noGrp="1"/>
          </p:cNvSpPr>
          <p:nvPr>
            <p:ph type="sldNum" sz="quarter" idx="12"/>
          </p:nvPr>
        </p:nvSpPr>
        <p:spPr>
          <a:xfrm>
            <a:off x="8737600" y="6356350"/>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3BED7AB-0719-4F9E-B6F2-CE13757066A0}" type="slidenum">
              <a:rPr lang="en-US" altLang="en-US"/>
              <a:pPr>
                <a:defRPr/>
              </a:pPr>
              <a:t>‹#›</a:t>
            </a:fld>
            <a:endParaRPr lang="en-US" altLang="en-US"/>
          </a:p>
        </p:txBody>
      </p:sp>
    </p:spTree>
    <p:extLst>
      <p:ext uri="{BB962C8B-B14F-4D97-AF65-F5344CB8AC3E}">
        <p14:creationId xmlns:p14="http://schemas.microsoft.com/office/powerpoint/2010/main" val="1670554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30DCA64F-DA8F-4AAD-A9CD-FDC2C23A2528}"/>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452520A6-83E8-439F-817B-4790C614BA20}"/>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27C449D6-CC6F-4379-8899-992FE94FF32C}"/>
              </a:ext>
            </a:extLst>
          </p:cNvPr>
          <p:cNvSpPr>
            <a:spLocks noGrp="1"/>
          </p:cNvSpPr>
          <p:nvPr>
            <p:ph type="dt" sz="half" idx="2"/>
          </p:nvPr>
        </p:nvSpPr>
        <p:spPr>
          <a:xfrm>
            <a:off x="609600" y="624840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00615F8-2D85-4A13-A4E2-0180B2E1C76D}" type="datetime1">
              <a:rPr lang="en-US" smtClean="0"/>
              <a:t>9/12/2023</a:t>
            </a:fld>
            <a:endParaRPr lang="en-US"/>
          </a:p>
        </p:txBody>
      </p:sp>
    </p:spTree>
  </p:cSld>
  <p:clrMap bg1="lt1" tx1="dk1" bg2="lt2" tx2="dk2" accent1="accent1" accent2="accent2" accent3="accent3" accent4="accent4" accent5="accent5" accent6="accent6" hlink="hlink" folHlink="folHlink"/>
  <p:sldLayoutIdLst>
    <p:sldLayoutId id="2147484155" r:id="rId1"/>
    <p:sldLayoutId id="2147484153" r:id="rId2"/>
    <p:sldLayoutId id="2147484154"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 id="2147484164" r:id="rId12"/>
    <p:sldLayoutId id="2147484165" r:id="rId1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power1 copy.jpg"/>
          <p:cNvPicPr>
            <a:picLocks noChangeAspect="1"/>
          </p:cNvPicPr>
          <p:nvPr/>
        </p:nvPicPr>
        <p:blipFill>
          <a:blip r:embed="rId3" cstate="print"/>
          <a:srcRect/>
          <a:stretch>
            <a:fillRect/>
          </a:stretch>
        </p:blipFill>
        <p:spPr bwMode="auto">
          <a:xfrm>
            <a:off x="0" y="-136526"/>
            <a:ext cx="12192000" cy="6994525"/>
          </a:xfrm>
          <a:prstGeom prst="rect">
            <a:avLst/>
          </a:prstGeo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2" name="Title 1">
            <a:extLst>
              <a:ext uri="{FF2B5EF4-FFF2-40B4-BE49-F238E27FC236}">
                <a16:creationId xmlns:a16="http://schemas.microsoft.com/office/drawing/2014/main" xmlns="" id="{E1EC5142-72DB-4196-6C88-DD4218B1437A}"/>
              </a:ext>
            </a:extLst>
          </p:cNvPr>
          <p:cNvSpPr>
            <a:spLocks noGrp="1"/>
          </p:cNvSpPr>
          <p:nvPr>
            <p:ph type="ctrTitle"/>
          </p:nvPr>
        </p:nvSpPr>
        <p:spPr>
          <a:xfrm>
            <a:off x="-76200" y="533400"/>
            <a:ext cx="12268200" cy="737161"/>
          </a:xfrm>
        </p:spPr>
        <p:txBody>
          <a:bodyPr/>
          <a:lstStyle/>
          <a:p>
            <a:r>
              <a:rPr lang="en-ZA" sz="3600" dirty="0">
                <a:solidFill>
                  <a:schemeClr val="accent3">
                    <a:lumMod val="50000"/>
                  </a:schemeClr>
                </a:solidFill>
                <a:latin typeface="Arial Black" panose="020B0A04020102020204" pitchFamily="34" charset="0"/>
                <a:cs typeface="Arial" panose="020B0604020202020204" pitchFamily="34" charset="0"/>
              </a:rPr>
              <a:t>FREE STATE PROVINCIAL  TREASURY</a:t>
            </a:r>
            <a:br>
              <a:rPr lang="en-ZA" sz="3600" dirty="0">
                <a:solidFill>
                  <a:schemeClr val="accent3">
                    <a:lumMod val="50000"/>
                  </a:schemeClr>
                </a:solidFill>
                <a:latin typeface="Arial Black" panose="020B0A04020102020204" pitchFamily="34" charset="0"/>
                <a:cs typeface="Arial" panose="020B0604020202020204" pitchFamily="34" charset="0"/>
              </a:rPr>
            </a:br>
            <a:r>
              <a:rPr lang="en-ZA" sz="2400" dirty="0">
                <a:solidFill>
                  <a:schemeClr val="accent3">
                    <a:lumMod val="50000"/>
                  </a:schemeClr>
                </a:solidFill>
                <a:latin typeface="Arial Black" panose="020B0A04020102020204" pitchFamily="34" charset="0"/>
                <a:cs typeface="Arial" panose="020B0604020202020204" pitchFamily="34" charset="0"/>
              </a:rPr>
              <a:t>MAFUBE LOCAL  MUNICIPALITY - FINANCIAL  RECOVERY PLAN  </a:t>
            </a:r>
          </a:p>
        </p:txBody>
      </p:sp>
      <p:sp>
        <p:nvSpPr>
          <p:cNvPr id="3" name="Rectangle 2">
            <a:extLst>
              <a:ext uri="{FF2B5EF4-FFF2-40B4-BE49-F238E27FC236}">
                <a16:creationId xmlns:a16="http://schemas.microsoft.com/office/drawing/2014/main" xmlns="" id="{595CCF07-231D-A331-2176-AF801B19D6DA}"/>
              </a:ext>
            </a:extLst>
          </p:cNvPr>
          <p:cNvSpPr/>
          <p:nvPr/>
        </p:nvSpPr>
        <p:spPr>
          <a:xfrm>
            <a:off x="9677400" y="4876800"/>
            <a:ext cx="2057400" cy="457200"/>
          </a:xfrm>
          <a:prstGeom prst="rect">
            <a:avLst/>
          </a:prstGeom>
          <a:no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ZA" dirty="0">
                <a:solidFill>
                  <a:schemeClr val="accent3">
                    <a:lumMod val="50000"/>
                  </a:schemeClr>
                </a:solidFill>
              </a:rPr>
              <a:t>05 September 2023</a:t>
            </a:r>
          </a:p>
        </p:txBody>
      </p:sp>
    </p:spTree>
    <p:extLst>
      <p:ext uri="{BB962C8B-B14F-4D97-AF65-F5344CB8AC3E}">
        <p14:creationId xmlns:p14="http://schemas.microsoft.com/office/powerpoint/2010/main" val="5188258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16328" y="-30689"/>
            <a:ext cx="12192000" cy="80104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DIAGNOSTICS – MAFUBE CHALLENGES </a:t>
            </a: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10</a:t>
            </a:fld>
            <a:endParaRPr lang="en-ZA" dirty="0"/>
          </a:p>
        </p:txBody>
      </p:sp>
      <p:graphicFrame>
        <p:nvGraphicFramePr>
          <p:cNvPr id="8" name="Content Placeholder 7">
            <a:extLst>
              <a:ext uri="{FF2B5EF4-FFF2-40B4-BE49-F238E27FC236}">
                <a16:creationId xmlns:a16="http://schemas.microsoft.com/office/drawing/2014/main" xmlns="" id="{9C6D0249-5F41-D1C2-8C31-129DFD1DFB29}"/>
              </a:ext>
            </a:extLst>
          </p:cNvPr>
          <p:cNvGraphicFramePr>
            <a:graphicFrameLocks noGrp="1"/>
          </p:cNvGraphicFramePr>
          <p:nvPr>
            <p:ph idx="1"/>
            <p:extLst>
              <p:ext uri="{D42A27DB-BD31-4B8C-83A1-F6EECF244321}">
                <p14:modId xmlns:p14="http://schemas.microsoft.com/office/powerpoint/2010/main" val="1011038514"/>
              </p:ext>
            </p:extLst>
          </p:nvPr>
        </p:nvGraphicFramePr>
        <p:xfrm>
          <a:off x="76200" y="914400"/>
          <a:ext cx="12072257" cy="4485129"/>
        </p:xfrm>
        <a:graphic>
          <a:graphicData uri="http://schemas.openxmlformats.org/drawingml/2006/table">
            <a:tbl>
              <a:tblPr firstRow="1" bandRow="1">
                <a:tableStyleId>{5940675A-B579-460E-94D1-54222C63F5DA}</a:tableStyleId>
              </a:tblPr>
              <a:tblGrid>
                <a:gridCol w="2548587">
                  <a:extLst>
                    <a:ext uri="{9D8B030D-6E8A-4147-A177-3AD203B41FA5}">
                      <a16:colId xmlns:a16="http://schemas.microsoft.com/office/drawing/2014/main" xmlns="" val="1782629209"/>
                    </a:ext>
                  </a:extLst>
                </a:gridCol>
                <a:gridCol w="4276457">
                  <a:extLst>
                    <a:ext uri="{9D8B030D-6E8A-4147-A177-3AD203B41FA5}">
                      <a16:colId xmlns:a16="http://schemas.microsoft.com/office/drawing/2014/main" xmlns="" val="1786932870"/>
                    </a:ext>
                  </a:extLst>
                </a:gridCol>
                <a:gridCol w="5247213">
                  <a:extLst>
                    <a:ext uri="{9D8B030D-6E8A-4147-A177-3AD203B41FA5}">
                      <a16:colId xmlns:a16="http://schemas.microsoft.com/office/drawing/2014/main" xmlns="" val="3465850287"/>
                    </a:ext>
                  </a:extLst>
                </a:gridCol>
              </a:tblGrid>
              <a:tr h="320283">
                <a:tc>
                  <a:txBody>
                    <a:bodyPr/>
                    <a:lstStyle/>
                    <a:p>
                      <a:r>
                        <a:rPr lang="en-ZA" sz="1400" b="1" dirty="0">
                          <a:latin typeface="Arial" panose="020B0604020202020204" pitchFamily="34" charset="0"/>
                          <a:cs typeface="Arial" panose="020B0604020202020204" pitchFamily="34" charset="0"/>
                        </a:rPr>
                        <a:t>Focus Area</a:t>
                      </a:r>
                    </a:p>
                  </a:txBody>
                  <a:tcPr marL="68580" marR="68580" marT="34290" marB="34290">
                    <a:solidFill>
                      <a:schemeClr val="bg2">
                        <a:lumMod val="90000"/>
                      </a:schemeClr>
                    </a:solidFill>
                  </a:tcPr>
                </a:tc>
                <a:tc gridSpan="2">
                  <a:txBody>
                    <a:bodyPr/>
                    <a:lstStyle/>
                    <a:p>
                      <a:pPr algn="ctr"/>
                      <a:r>
                        <a:rPr lang="en-ZA" sz="1400" b="1" dirty="0">
                          <a:latin typeface="Arial" panose="020B0604020202020204" pitchFamily="34" charset="0"/>
                          <a:cs typeface="Arial" panose="020B0604020202020204" pitchFamily="34" charset="0"/>
                        </a:rPr>
                        <a:t>Key Challenges</a:t>
                      </a:r>
                    </a:p>
                  </a:txBody>
                  <a:tcPr marL="68580" marR="68580" marT="34290" marB="34290" anchor="ctr">
                    <a:solidFill>
                      <a:schemeClr val="bg2">
                        <a:lumMod val="90000"/>
                      </a:schemeClr>
                    </a:solidFill>
                  </a:tcPr>
                </a:tc>
                <a:tc hMerge="1">
                  <a:txBody>
                    <a:bodyPr/>
                    <a:lstStyle/>
                    <a:p>
                      <a:pPr algn="ctr"/>
                      <a:endParaRPr lang="en-ZA" sz="2400" b="1" dirty="0">
                        <a:latin typeface="+mj-lt"/>
                      </a:endParaRPr>
                    </a:p>
                  </a:txBody>
                  <a:tcPr marL="68580" marR="68580" marT="34290" marB="34290" anchor="ctr">
                    <a:solidFill>
                      <a:srgbClr val="B80000"/>
                    </a:solidFill>
                  </a:tcPr>
                </a:tc>
                <a:extLst>
                  <a:ext uri="{0D108BD9-81ED-4DB2-BD59-A6C34878D82A}">
                    <a16:rowId xmlns:a16="http://schemas.microsoft.com/office/drawing/2014/main" xmlns="" val="3321486036"/>
                  </a:ext>
                </a:extLst>
              </a:tr>
              <a:tr h="1041636">
                <a:tc>
                  <a:txBody>
                    <a:bodyPr/>
                    <a:lstStyle/>
                    <a:p>
                      <a:r>
                        <a:rPr lang="en-ZA" sz="1100" b="1" dirty="0">
                          <a:latin typeface="Arial" panose="020B0604020202020204" pitchFamily="34" charset="0"/>
                          <a:cs typeface="Arial" panose="020B0604020202020204" pitchFamily="34" charset="0"/>
                        </a:rPr>
                        <a:t>Pillar 1: Governance</a:t>
                      </a:r>
                    </a:p>
                  </a:txBody>
                  <a:tcPr marL="68580" marR="68580" marT="34290" marB="34290"/>
                </a:tc>
                <a:tc>
                  <a:txBody>
                    <a:bodyPr/>
                    <a:lstStyle/>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Inadequate oversight over the progress on implementation of the Audit Action Plan (AAP)</a:t>
                      </a:r>
                    </a:p>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Delays in investigating UIF&amp;W and inadequate consequence management</a:t>
                      </a:r>
                    </a:p>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Poor service delivery (Water and Sanitation Services, municipal road maintenance)</a:t>
                      </a:r>
                    </a:p>
                  </a:txBody>
                  <a:tcPr marL="68580" marR="68580" marT="34290" marB="34290"/>
                </a:tc>
                <a:tc>
                  <a:txBody>
                    <a:bodyPr/>
                    <a:lstStyle/>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Poor contract management</a:t>
                      </a:r>
                    </a:p>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Poor litigation management</a:t>
                      </a:r>
                    </a:p>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Failure to pay creditors within 30 days</a:t>
                      </a:r>
                    </a:p>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Lack of by-law enforcement</a:t>
                      </a:r>
                    </a:p>
                    <a:p>
                      <a:pPr marL="171450" indent="-171450">
                        <a:buFont typeface="Arial" panose="020B0604020202020204" pitchFamily="34" charset="0"/>
                        <a:buChar char="•"/>
                      </a:pPr>
                      <a:r>
                        <a:rPr lang="en-US" sz="1100" b="0" dirty="0">
                          <a:solidFill>
                            <a:schemeClr val="tx1"/>
                          </a:solidFill>
                          <a:latin typeface="Arial" panose="020B0604020202020204" pitchFamily="34" charset="0"/>
                          <a:cs typeface="Arial" panose="020B0604020202020204" pitchFamily="34" charset="0"/>
                        </a:rPr>
                        <a:t>Ageing ICT infrastructure and inadequate maintenance of the same</a:t>
                      </a:r>
                    </a:p>
                  </a:txBody>
                  <a:tcPr marL="68580" marR="68580" marT="34290" marB="34290"/>
                </a:tc>
                <a:extLst>
                  <a:ext uri="{0D108BD9-81ED-4DB2-BD59-A6C34878D82A}">
                    <a16:rowId xmlns:a16="http://schemas.microsoft.com/office/drawing/2014/main" xmlns="" val="590838068"/>
                  </a:ext>
                </a:extLst>
              </a:tr>
              <a:tr h="1236985">
                <a:tc>
                  <a:txBody>
                    <a:bodyPr/>
                    <a:lstStyle/>
                    <a:p>
                      <a:r>
                        <a:rPr lang="en-ZA" sz="1100" b="1" dirty="0">
                          <a:latin typeface="Arial" panose="020B0604020202020204" pitchFamily="34" charset="0"/>
                          <a:cs typeface="Arial" panose="020B0604020202020204" pitchFamily="34" charset="0"/>
                        </a:rPr>
                        <a:t>Pillar 2: Institutional</a:t>
                      </a:r>
                    </a:p>
                  </a:txBody>
                  <a:tcPr marL="68580" marR="68580" marT="34290" marB="34290"/>
                </a:tc>
                <a:tc>
                  <a:txBody>
                    <a:bodyPr/>
                    <a:lstStyle/>
                    <a:p>
                      <a:pPr marL="171450" indent="-171450">
                        <a:buFont typeface="Arial" panose="020B0604020202020204" pitchFamily="34" charset="0"/>
                        <a:buChar char="•"/>
                      </a:pPr>
                      <a:r>
                        <a:rPr lang="en-ZA" sz="1100" b="0" kern="1200" dirty="0">
                          <a:solidFill>
                            <a:schemeClr val="tx1"/>
                          </a:solidFill>
                          <a:effectLst/>
                          <a:latin typeface="Arial" panose="020B0604020202020204" pitchFamily="34" charset="0"/>
                          <a:ea typeface="+mn-ea"/>
                          <a:cs typeface="Arial" panose="020B0604020202020204" pitchFamily="34" charset="0"/>
                        </a:rPr>
                        <a:t>The existing organogram was not costed.</a:t>
                      </a:r>
                    </a:p>
                    <a:p>
                      <a:pPr marL="171450" indent="-171450">
                        <a:buFont typeface="Arial" panose="020B0604020202020204" pitchFamily="34" charset="0"/>
                        <a:buChar char="•"/>
                      </a:pPr>
                      <a:r>
                        <a:rPr lang="en-ZA" sz="1100" b="0" kern="1200" dirty="0">
                          <a:solidFill>
                            <a:schemeClr val="tx1"/>
                          </a:solidFill>
                          <a:effectLst/>
                          <a:latin typeface="Arial" panose="020B0604020202020204" pitchFamily="34" charset="0"/>
                          <a:ea typeface="+mn-ea"/>
                          <a:cs typeface="Arial" panose="020B0604020202020204" pitchFamily="34" charset="0"/>
                        </a:rPr>
                        <a:t>Overtime increased significantly between the FY2020/21 and FY2021/22 by 26.07%.</a:t>
                      </a:r>
                    </a:p>
                    <a:p>
                      <a:pPr marL="171450" indent="-171450">
                        <a:buFont typeface="Arial" panose="020B0604020202020204" pitchFamily="34" charset="0"/>
                        <a:buChar char="•"/>
                      </a:pPr>
                      <a:r>
                        <a:rPr lang="en-GB" sz="1100" b="0" kern="1200" dirty="0">
                          <a:solidFill>
                            <a:schemeClr val="tx1"/>
                          </a:solidFill>
                          <a:effectLst/>
                          <a:latin typeface="Arial" panose="020B0604020202020204" pitchFamily="34" charset="0"/>
                          <a:ea typeface="+mn-ea"/>
                          <a:cs typeface="Arial" panose="020B0604020202020204" pitchFamily="34" charset="0"/>
                        </a:rPr>
                        <a:t>The headcount (345 employees) is more than the recommended workforce by 131 employees.</a:t>
                      </a:r>
                    </a:p>
                    <a:p>
                      <a:pPr marL="171450" indent="-171450">
                        <a:buFont typeface="Arial" panose="020B0604020202020204" pitchFamily="34" charset="0"/>
                        <a:buChar char="•"/>
                      </a:pPr>
                      <a:r>
                        <a:rPr lang="en-ZA" sz="1100" b="0" kern="1200" dirty="0">
                          <a:solidFill>
                            <a:schemeClr val="tx1"/>
                          </a:solidFill>
                          <a:effectLst/>
                          <a:latin typeface="Arial" panose="020B0604020202020204" pitchFamily="34" charset="0"/>
                          <a:ea typeface="+mn-ea"/>
                          <a:cs typeface="Arial" panose="020B0604020202020204" pitchFamily="34" charset="0"/>
                        </a:rPr>
                        <a:t>Local Labour Forum (LLF) not fully functional.</a:t>
                      </a:r>
                    </a:p>
                    <a:p>
                      <a:pPr marL="171450" indent="-171450">
                        <a:buFont typeface="Arial" panose="020B0604020202020204" pitchFamily="34" charset="0"/>
                        <a:buChar char="•"/>
                      </a:pPr>
                      <a:r>
                        <a:rPr lang="en-ZA" sz="1100" b="0" kern="1200" dirty="0">
                          <a:solidFill>
                            <a:schemeClr val="tx1"/>
                          </a:solidFill>
                          <a:effectLst/>
                          <a:latin typeface="Arial" panose="020B0604020202020204" pitchFamily="34" charset="0"/>
                          <a:ea typeface="+mn-ea"/>
                          <a:cs typeface="Arial" panose="020B0604020202020204" pitchFamily="34" charset="0"/>
                        </a:rPr>
                        <a:t>Competences testing not cascaded to all the employees.</a:t>
                      </a:r>
                    </a:p>
                  </a:txBody>
                  <a:tcPr marL="68580" marR="68580" marT="34290" marB="34290"/>
                </a:tc>
                <a:tc>
                  <a:txBody>
                    <a:bodyPr/>
                    <a:lstStyle/>
                    <a:p>
                      <a:pPr marL="171450" indent="-171450">
                        <a:buFont typeface="Arial" panose="020B0604020202020204" pitchFamily="34" charset="0"/>
                        <a:buChar char="•"/>
                      </a:pPr>
                      <a:r>
                        <a:rPr lang="en-GB" sz="1100" b="0" kern="1200" dirty="0">
                          <a:solidFill>
                            <a:schemeClr val="tx1"/>
                          </a:solidFill>
                          <a:effectLst/>
                          <a:latin typeface="Arial" panose="020B0604020202020204" pitchFamily="34" charset="0"/>
                          <a:ea typeface="+mn-ea"/>
                          <a:cs typeface="Arial" panose="020B0604020202020204" pitchFamily="34" charset="0"/>
                        </a:rPr>
                        <a:t>Performance reviews are not cascaded to all employees.</a:t>
                      </a:r>
                    </a:p>
                    <a:p>
                      <a:pPr marL="171450" indent="-171450">
                        <a:buFont typeface="Arial" panose="020B0604020202020204" pitchFamily="34" charset="0"/>
                        <a:buChar char="•"/>
                      </a:pPr>
                      <a:r>
                        <a:rPr lang="en-GB" sz="1100" b="0" kern="1200" dirty="0">
                          <a:solidFill>
                            <a:schemeClr val="tx1"/>
                          </a:solidFill>
                          <a:effectLst/>
                          <a:latin typeface="Arial" panose="020B0604020202020204" pitchFamily="34" charset="0"/>
                          <a:ea typeface="+mn-ea"/>
                          <a:cs typeface="Arial" panose="020B0604020202020204" pitchFamily="34" charset="0"/>
                        </a:rPr>
                        <a:t>Consequence management is not institutionalised.</a:t>
                      </a:r>
                    </a:p>
                    <a:p>
                      <a:pPr marL="171450" indent="-171450">
                        <a:buFont typeface="Arial" panose="020B0604020202020204" pitchFamily="34" charset="0"/>
                        <a:buChar char="•"/>
                      </a:pPr>
                      <a:r>
                        <a:rPr lang="en-GB" sz="1100" b="0" kern="1200" dirty="0">
                          <a:solidFill>
                            <a:schemeClr val="tx1"/>
                          </a:solidFill>
                          <a:effectLst/>
                          <a:latin typeface="Arial" panose="020B0604020202020204" pitchFamily="34" charset="0"/>
                          <a:ea typeface="+mn-ea"/>
                          <a:cs typeface="Arial" panose="020B0604020202020204" pitchFamily="34" charset="0"/>
                        </a:rPr>
                        <a:t>Most HR related policies are outdated.</a:t>
                      </a:r>
                    </a:p>
                    <a:p>
                      <a:pPr marL="171450" indent="-171450">
                        <a:buFont typeface="Arial" panose="020B0604020202020204" pitchFamily="34" charset="0"/>
                        <a:buChar char="•"/>
                      </a:pPr>
                      <a:r>
                        <a:rPr lang="en-GB" sz="1100" b="0" kern="1200" dirty="0">
                          <a:solidFill>
                            <a:schemeClr val="tx1"/>
                          </a:solidFill>
                          <a:effectLst/>
                          <a:latin typeface="Arial" panose="020B0604020202020204" pitchFamily="34" charset="0"/>
                          <a:ea typeface="+mn-ea"/>
                          <a:cs typeface="Arial" panose="020B0604020202020204" pitchFamily="34" charset="0"/>
                        </a:rPr>
                        <a:t>No regular verification of employees against payroll.</a:t>
                      </a:r>
                    </a:p>
                    <a:p>
                      <a:pPr marL="171450" indent="-171450">
                        <a:buFont typeface="Arial" panose="020B0604020202020204" pitchFamily="34" charset="0"/>
                        <a:buChar char="•"/>
                      </a:pPr>
                      <a:r>
                        <a:rPr lang="en-GB" sz="1100" b="0" kern="1200" dirty="0">
                          <a:solidFill>
                            <a:schemeClr val="tx1"/>
                          </a:solidFill>
                          <a:effectLst/>
                          <a:latin typeface="Arial" panose="020B0604020202020204" pitchFamily="34" charset="0"/>
                          <a:ea typeface="+mn-ea"/>
                          <a:cs typeface="Arial" panose="020B0604020202020204" pitchFamily="34" charset="0"/>
                        </a:rPr>
                        <a:t>Employees’ qualifications are not verified to determine their validity. </a:t>
                      </a:r>
                    </a:p>
                    <a:p>
                      <a:pPr marL="171450" indent="-171450">
                        <a:buFont typeface="Arial" panose="020B0604020202020204" pitchFamily="34" charset="0"/>
                        <a:buChar char="•"/>
                      </a:pPr>
                      <a:r>
                        <a:rPr lang="en-GB" sz="1100" b="0" kern="1200" dirty="0">
                          <a:solidFill>
                            <a:schemeClr val="tx1"/>
                          </a:solidFill>
                          <a:effectLst/>
                          <a:latin typeface="Arial" panose="020B0604020202020204" pitchFamily="34" charset="0"/>
                          <a:ea typeface="+mn-ea"/>
                          <a:cs typeface="Arial" panose="020B0604020202020204" pitchFamily="34" charset="0"/>
                        </a:rPr>
                        <a:t>No background checks are performed on employees.</a:t>
                      </a:r>
                    </a:p>
                    <a:p>
                      <a:pPr marL="171450" indent="-171450">
                        <a:buFont typeface="Arial" panose="020B0604020202020204" pitchFamily="34" charset="0"/>
                        <a:buChar char="•"/>
                      </a:pPr>
                      <a:endParaRPr lang="en-GB" sz="1100" b="0" kern="1200" dirty="0">
                        <a:solidFill>
                          <a:schemeClr val="tx1"/>
                        </a:solidFill>
                        <a:effectLst/>
                        <a:latin typeface="Arial" panose="020B0604020202020204" pitchFamily="34" charset="0"/>
                        <a:ea typeface="+mn-ea"/>
                        <a:cs typeface="Arial" panose="020B0604020202020204" pitchFamily="34" charset="0"/>
                      </a:endParaRPr>
                    </a:p>
                  </a:txBody>
                  <a:tcPr marL="68580" marR="68580" marT="34290" marB="34290"/>
                </a:tc>
                <a:extLst>
                  <a:ext uri="{0D108BD9-81ED-4DB2-BD59-A6C34878D82A}">
                    <a16:rowId xmlns:a16="http://schemas.microsoft.com/office/drawing/2014/main" xmlns="" val="1685020986"/>
                  </a:ext>
                </a:extLst>
              </a:tr>
              <a:tr h="879111">
                <a:tc>
                  <a:txBody>
                    <a:bodyPr/>
                    <a:lstStyle/>
                    <a:p>
                      <a:r>
                        <a:rPr lang="en-ZA" sz="1100" b="1" dirty="0">
                          <a:latin typeface="Arial" panose="020B0604020202020204" pitchFamily="34" charset="0"/>
                          <a:cs typeface="Arial" panose="020B0604020202020204" pitchFamily="34" charset="0"/>
                        </a:rPr>
                        <a:t>Pillar 3: Financial Management</a:t>
                      </a:r>
                    </a:p>
                  </a:txBody>
                  <a:tcPr marL="68580" marR="68580" marT="34290" marB="34290"/>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latin typeface="Arial" panose="020B0604020202020204" pitchFamily="34" charset="0"/>
                          <a:cs typeface="Arial" panose="020B0604020202020204" pitchFamily="34" charset="0"/>
                        </a:rPr>
                        <a:t>Outsourcing of the main source of revenue (sale of electricity).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latin typeface="Arial" panose="020B0604020202020204" pitchFamily="34" charset="0"/>
                          <a:cs typeface="Arial" panose="020B0604020202020204" pitchFamily="34" charset="0"/>
                        </a:rPr>
                        <a:t>The billing system is not cleansed.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latin typeface="Arial" panose="020B0604020202020204" pitchFamily="34" charset="0"/>
                          <a:ea typeface="+mn-ea"/>
                          <a:cs typeface="Arial" panose="020B0604020202020204" pitchFamily="34" charset="0"/>
                        </a:rPr>
                        <a:t>Debtors book balance R</a:t>
                      </a:r>
                      <a:r>
                        <a:rPr lang="en-ZA" sz="1100" b="0" kern="1200" dirty="0">
                          <a:solidFill>
                            <a:schemeClr val="tx1"/>
                          </a:solidFill>
                          <a:latin typeface="Arial" panose="020B0604020202020204" pitchFamily="34" charset="0"/>
                          <a:ea typeface="+mn-ea"/>
                          <a:cs typeface="Arial" panose="020B0604020202020204" pitchFamily="34" charset="0"/>
                        </a:rPr>
                        <a:t>861 725 443.10 as at 31 Jan 2023 of which 66.54% of the debtors are in the 3+ years category.</a:t>
                      </a:r>
                    </a:p>
                  </a:txBody>
                  <a:tcPr marL="68580" marR="68580" marT="34290" marB="34290"/>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100" b="0" kern="1200" dirty="0">
                          <a:solidFill>
                            <a:schemeClr val="tx1"/>
                          </a:solidFill>
                          <a:latin typeface="Arial" panose="020B0604020202020204" pitchFamily="34" charset="0"/>
                          <a:ea typeface="+mn-ea"/>
                          <a:cs typeface="Arial" panose="020B0604020202020204" pitchFamily="34" charset="0"/>
                        </a:rPr>
                        <a:t>Non-compliance with SCM regulations and policies leading to irregular expenditure.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100" b="0" kern="1200" dirty="0">
                          <a:solidFill>
                            <a:schemeClr val="tx1"/>
                          </a:solidFill>
                          <a:latin typeface="Arial" panose="020B0604020202020204" pitchFamily="34" charset="0"/>
                          <a:ea typeface="+mn-ea"/>
                          <a:cs typeface="Arial" panose="020B0604020202020204" pitchFamily="34" charset="0"/>
                        </a:rPr>
                        <a:t>Creditors balance was </a:t>
                      </a:r>
                      <a:r>
                        <a:rPr lang="en-ZA" sz="1100" kern="1200" dirty="0">
                          <a:solidFill>
                            <a:schemeClr val="tx1"/>
                          </a:solidFill>
                          <a:effectLst/>
                          <a:latin typeface="Arial" panose="020B0604020202020204" pitchFamily="34" charset="0"/>
                          <a:ea typeface="+mn-ea"/>
                          <a:cs typeface="Arial" panose="020B0604020202020204" pitchFamily="34" charset="0"/>
                        </a:rPr>
                        <a:t>R 663 794 402.21 as at 31 January 2023 of which 90% of the creditors are in the 90 + days category.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100" b="0" kern="1200" dirty="0">
                          <a:solidFill>
                            <a:schemeClr val="tx1"/>
                          </a:solidFill>
                          <a:effectLst/>
                          <a:latin typeface="Arial" panose="020B0604020202020204" pitchFamily="34" charset="0"/>
                          <a:ea typeface="+mn-ea"/>
                          <a:cs typeface="Arial" panose="020B0604020202020204" pitchFamily="34" charset="0"/>
                        </a:rPr>
                        <a:t>Misappropriation of grant funding.</a:t>
                      </a:r>
                      <a:endParaRPr lang="en-ZA" sz="1100" b="0"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extLst>
                  <a:ext uri="{0D108BD9-81ED-4DB2-BD59-A6C34878D82A}">
                    <a16:rowId xmlns:a16="http://schemas.microsoft.com/office/drawing/2014/main" xmlns="" val="2103617299"/>
                  </a:ext>
                </a:extLst>
              </a:tr>
              <a:tr h="941586">
                <a:tc>
                  <a:txBody>
                    <a:bodyPr/>
                    <a:lstStyle/>
                    <a:p>
                      <a:r>
                        <a:rPr lang="en-ZA" sz="1100" b="1" dirty="0">
                          <a:latin typeface="Arial" panose="020B0604020202020204" pitchFamily="34" charset="0"/>
                          <a:cs typeface="Arial" panose="020B0604020202020204" pitchFamily="34" charset="0"/>
                        </a:rPr>
                        <a:t>Pillar 4: Service Delivery</a:t>
                      </a:r>
                    </a:p>
                  </a:txBody>
                  <a:tcPr marL="68580" marR="68580" marT="34290" marB="34290"/>
                </a:tc>
                <a:tc>
                  <a:txBody>
                    <a:bodyPr/>
                    <a:lstStyle/>
                    <a:p>
                      <a:pPr marL="171450" indent="-171450">
                        <a:buFont typeface="Arial" panose="020B0604020202020204" pitchFamily="34" charset="0"/>
                        <a:buChar char="•"/>
                      </a:pPr>
                      <a:r>
                        <a:rPr lang="en-GB" sz="1100" b="0" dirty="0">
                          <a:effectLst/>
                          <a:latin typeface="Arial" panose="020B0604020202020204" pitchFamily="34" charset="0"/>
                          <a:ea typeface="Calibri" panose="020F0502020204030204" pitchFamily="34" charset="0"/>
                          <a:cs typeface="Arial" panose="020B0604020202020204" pitchFamily="34" charset="0"/>
                        </a:rPr>
                        <a:t>Electricity debt of about R57 million with Eskom and about R58m with Rural Maintenance.</a:t>
                      </a:r>
                    </a:p>
                    <a:p>
                      <a:pPr marL="171450" indent="-171450">
                        <a:buFont typeface="Arial" panose="020B0604020202020204" pitchFamily="34" charset="0"/>
                        <a:buChar char="•"/>
                      </a:pPr>
                      <a:r>
                        <a:rPr lang="en-GB" sz="1100" b="0" dirty="0">
                          <a:effectLst/>
                          <a:latin typeface="Arial" panose="020B0604020202020204" pitchFamily="34" charset="0"/>
                          <a:ea typeface="Calibri" panose="020F0502020204030204" pitchFamily="34" charset="0"/>
                          <a:cs typeface="Arial" panose="020B0604020202020204" pitchFamily="34" charset="0"/>
                        </a:rPr>
                        <a:t>Water debt of about R472m with Dept of Water and Sanitation.</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effectLst/>
                          <a:latin typeface="Arial" panose="020B0604020202020204" pitchFamily="34" charset="0"/>
                          <a:ea typeface="Calibri" panose="020F0502020204030204" pitchFamily="34" charset="0"/>
                          <a:cs typeface="Arial" panose="020B0604020202020204" pitchFamily="34" charset="0"/>
                        </a:rPr>
                        <a:t>Underspending of capital grant funds. Rollover was declined.</a:t>
                      </a:r>
                      <a:endParaRPr lang="en-ZA" sz="11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tc>
                  <a:txBody>
                    <a:bodyPr/>
                    <a:lstStyle/>
                    <a:p>
                      <a:pPr marL="171450" indent="-171450">
                        <a:buFont typeface="Arial" panose="020B0604020202020204" pitchFamily="34" charset="0"/>
                        <a:buChar char="•"/>
                      </a:pPr>
                      <a:r>
                        <a:rPr lang="en-GB" sz="1100" b="0" dirty="0">
                          <a:effectLst/>
                          <a:latin typeface="Arial" panose="020B0604020202020204" pitchFamily="34" charset="0"/>
                          <a:ea typeface="Calibri" panose="020F0502020204030204" pitchFamily="34" charset="0"/>
                          <a:cs typeface="Arial" panose="020B0604020202020204" pitchFamily="34" charset="0"/>
                        </a:rPr>
                        <a:t>High water losses of about 86% represents a major contributor to the current financial challenges.</a:t>
                      </a:r>
                    </a:p>
                    <a:p>
                      <a:pPr marL="171450" indent="-171450">
                        <a:buFont typeface="Arial" panose="020B0604020202020204" pitchFamily="34" charset="0"/>
                        <a:buChar char="•"/>
                      </a:pPr>
                      <a:r>
                        <a:rPr lang="en-GB" sz="1100" b="0" dirty="0">
                          <a:effectLst/>
                          <a:latin typeface="Arial" panose="020B0604020202020204" pitchFamily="34" charset="0"/>
                          <a:ea typeface="Calibri" panose="020F0502020204030204" pitchFamily="34" charset="0"/>
                          <a:cs typeface="Arial" panose="020B0604020202020204" pitchFamily="34" charset="0"/>
                        </a:rPr>
                        <a:t>Poor Rural Maintenance (electricity) contract management.</a:t>
                      </a:r>
                    </a:p>
                    <a:p>
                      <a:pPr marL="171450" indent="-171450">
                        <a:buFont typeface="Arial" panose="020B0604020202020204" pitchFamily="34" charset="0"/>
                        <a:buChar char="•"/>
                      </a:pPr>
                      <a:r>
                        <a:rPr lang="en-GB" sz="1100" b="0" dirty="0">
                          <a:effectLst/>
                          <a:latin typeface="Arial" panose="020B0604020202020204" pitchFamily="34" charset="0"/>
                          <a:ea typeface="Calibri" panose="020F0502020204030204" pitchFamily="34" charset="0"/>
                          <a:cs typeface="Arial" panose="020B0604020202020204" pitchFamily="34" charset="0"/>
                        </a:rPr>
                        <a:t>Ageing of infrastructure/Poor infrastructure maintenance.</a:t>
                      </a:r>
                      <a:endParaRPr lang="en-ZA" sz="11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xmlns="" val="1306396534"/>
                  </a:ext>
                </a:extLst>
              </a:tr>
            </a:tbl>
          </a:graphicData>
        </a:graphic>
      </p:graphicFrame>
    </p:spTree>
    <p:extLst>
      <p:ext uri="{BB962C8B-B14F-4D97-AF65-F5344CB8AC3E}">
        <p14:creationId xmlns:p14="http://schemas.microsoft.com/office/powerpoint/2010/main" val="3854116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THE ROLE OF MAFUBE LOCAL MUNICIPLITY</a:t>
            </a: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11</a:t>
            </a:fld>
            <a:endParaRPr lang="en-ZA" dirty="0"/>
          </a:p>
        </p:txBody>
      </p:sp>
      <p:grpSp>
        <p:nvGrpSpPr>
          <p:cNvPr id="5" name="Group 4">
            <a:extLst>
              <a:ext uri="{FF2B5EF4-FFF2-40B4-BE49-F238E27FC236}">
                <a16:creationId xmlns:a16="http://schemas.microsoft.com/office/drawing/2014/main" xmlns="" id="{563C633E-369E-DDB2-54C9-6EC48059CF18}"/>
              </a:ext>
            </a:extLst>
          </p:cNvPr>
          <p:cNvGrpSpPr/>
          <p:nvPr/>
        </p:nvGrpSpPr>
        <p:grpSpPr>
          <a:xfrm>
            <a:off x="609600" y="1143000"/>
            <a:ext cx="11277600" cy="4373424"/>
            <a:chOff x="3378130" y="1399916"/>
            <a:chExt cx="11722786" cy="11231945"/>
          </a:xfrm>
        </p:grpSpPr>
        <p:sp>
          <p:nvSpPr>
            <p:cNvPr id="9" name="TextBox 8">
              <a:extLst>
                <a:ext uri="{FF2B5EF4-FFF2-40B4-BE49-F238E27FC236}">
                  <a16:creationId xmlns:a16="http://schemas.microsoft.com/office/drawing/2014/main" xmlns="" id="{3E68FC8E-22F4-7064-9668-56703CF22272}"/>
                </a:ext>
              </a:extLst>
            </p:cNvPr>
            <p:cNvSpPr txBox="1"/>
            <p:nvPr/>
          </p:nvSpPr>
          <p:spPr>
            <a:xfrm>
              <a:off x="7406140" y="1399916"/>
              <a:ext cx="7694775" cy="3398891"/>
            </a:xfrm>
            <a:prstGeom prst="rect">
              <a:avLst/>
            </a:prstGeom>
            <a:noFill/>
            <a:ln>
              <a:solidFill>
                <a:srgbClr val="002060"/>
              </a:solidFill>
            </a:ln>
            <a:scene3d>
              <a:camera prst="orthographicFront"/>
              <a:lightRig rig="threePt" dir="t"/>
            </a:scene3d>
            <a:sp3d>
              <a:bevelT prst="angle"/>
            </a:sp3d>
          </p:spPr>
          <p:txBody>
            <a:bodyPr wrap="square" rtlCol="0" anchor="b" anchorCtr="0">
              <a:spAutoFit/>
            </a:bodyPr>
            <a:lstStyle/>
            <a:p>
              <a:pPr eaLnBrk="1" fontAlgn="auto" hangingPunct="1">
                <a:spcBef>
                  <a:spcPts val="0"/>
                </a:spcBef>
                <a:spcAft>
                  <a:spcPts val="0"/>
                </a:spcAft>
                <a:defRPr/>
              </a:pPr>
              <a:endParaRPr lang="en-US" sz="1600" b="1" dirty="0">
                <a:solidFill>
                  <a:srgbClr val="44546A"/>
                </a:solidFill>
                <a:latin typeface="Poppins" panose="00000500000000000000" pitchFamily="2" charset="0"/>
                <a:ea typeface="League Spartan" charset="0"/>
                <a:cs typeface="Poppins" panose="00000500000000000000" pitchFamily="2" charset="0"/>
              </a:endParaRPr>
            </a:p>
            <a:p>
              <a:pPr marL="285750" indent="-285750" eaLnBrk="1" fontAlgn="auto" hangingPunct="1">
                <a:spcBef>
                  <a:spcPts val="0"/>
                </a:spcBef>
                <a:spcAft>
                  <a:spcPts val="0"/>
                </a:spcAft>
                <a:buFont typeface="Wingdings" pitchFamily="2" charset="2"/>
                <a:buChar char="Ø"/>
                <a:defRPr/>
              </a:pPr>
              <a:r>
                <a:rPr lang="en-ZA" sz="1600" dirty="0">
                  <a:solidFill>
                    <a:prstClr val="black"/>
                  </a:solidFill>
                  <a:ea typeface="ＭＳ Ｐゴシック" panose="020B0600070205080204" pitchFamily="34" charset="-128"/>
                  <a:cs typeface="Arial" panose="020B0604020202020204" pitchFamily="34" charset="0"/>
                </a:rPr>
                <a:t>Council </a:t>
              </a:r>
              <a:r>
                <a:rPr lang="en-ZA" sz="1600" b="1" dirty="0">
                  <a:solidFill>
                    <a:prstClr val="black"/>
                  </a:solidFill>
                  <a:ea typeface="ＭＳ Ｐゴシック" panose="020B0600070205080204" pitchFamily="34" charset="-128"/>
                  <a:cs typeface="Arial" panose="020B0604020202020204" pitchFamily="34" charset="0"/>
                </a:rPr>
                <a:t>oversees</a:t>
              </a:r>
              <a:r>
                <a:rPr lang="en-ZA" sz="1600" dirty="0">
                  <a:solidFill>
                    <a:prstClr val="black"/>
                  </a:solidFill>
                  <a:ea typeface="ＭＳ Ｐゴシック" panose="020B0600070205080204" pitchFamily="34" charset="-128"/>
                  <a:cs typeface="Arial" panose="020B0604020202020204" pitchFamily="34" charset="0"/>
                </a:rPr>
                <a:t> the implementation</a:t>
              </a:r>
            </a:p>
            <a:p>
              <a:pPr marL="285750" indent="-285750" eaLnBrk="1" fontAlgn="auto" hangingPunct="1">
                <a:spcBef>
                  <a:spcPts val="0"/>
                </a:spcBef>
                <a:spcAft>
                  <a:spcPts val="0"/>
                </a:spcAft>
                <a:buFont typeface="Wingdings" pitchFamily="2" charset="2"/>
                <a:buChar char="Ø"/>
                <a:defRPr/>
              </a:pPr>
              <a:r>
                <a:rPr lang="en-ZA" sz="1600" dirty="0">
                  <a:solidFill>
                    <a:prstClr val="black"/>
                  </a:solidFill>
                  <a:ea typeface="ＭＳ Ｐゴシック" panose="020B0600070205080204" pitchFamily="34" charset="-128"/>
                  <a:cs typeface="Arial" panose="020B0604020202020204" pitchFamily="34" charset="0"/>
                </a:rPr>
                <a:t>All decisions must in accordance with the set budget limits, objectives, key performance areas and set targets</a:t>
              </a:r>
            </a:p>
            <a:p>
              <a:pPr eaLnBrk="1" fontAlgn="auto" hangingPunct="1">
                <a:spcBef>
                  <a:spcPts val="0"/>
                </a:spcBef>
                <a:spcAft>
                  <a:spcPts val="0"/>
                </a:spcAft>
                <a:defRPr/>
              </a:pPr>
              <a:endParaRPr lang="en-ZA" sz="1600" dirty="0">
                <a:solidFill>
                  <a:prstClr val="black"/>
                </a:solidFill>
                <a:latin typeface="Calibri" panose="020F0502020204030204"/>
                <a:ea typeface="ＭＳ Ｐゴシック" panose="020B0600070205080204" pitchFamily="34" charset="-128"/>
                <a:cs typeface="Calibri" panose="020F0502020204030204" pitchFamily="34" charset="0"/>
              </a:endParaRPr>
            </a:p>
          </p:txBody>
        </p:sp>
        <p:sp>
          <p:nvSpPr>
            <p:cNvPr id="10" name="Freeform 4">
              <a:extLst>
                <a:ext uri="{FF2B5EF4-FFF2-40B4-BE49-F238E27FC236}">
                  <a16:creationId xmlns:a16="http://schemas.microsoft.com/office/drawing/2014/main" xmlns="" id="{9AC275BD-1EE6-A14B-3F75-D70F10BE2EFC}"/>
                </a:ext>
              </a:extLst>
            </p:cNvPr>
            <p:cNvSpPr>
              <a:spLocks noChangeArrowheads="1"/>
            </p:cNvSpPr>
            <p:nvPr/>
          </p:nvSpPr>
          <p:spPr bwMode="auto">
            <a:xfrm>
              <a:off x="3378130" y="2737740"/>
              <a:ext cx="3726183" cy="2334221"/>
            </a:xfrm>
            <a:custGeom>
              <a:avLst/>
              <a:gdLst>
                <a:gd name="T0" fmla="*/ 0 w 2300"/>
                <a:gd name="T1" fmla="*/ 1119 h 1443"/>
                <a:gd name="T2" fmla="*/ 0 w 2300"/>
                <a:gd name="T3" fmla="*/ 326 h 1443"/>
                <a:gd name="T4" fmla="*/ 0 w 2300"/>
                <a:gd name="T5" fmla="*/ 326 h 1443"/>
                <a:gd name="T6" fmla="*/ 71 w 2300"/>
                <a:gd name="T7" fmla="*/ 255 h 1443"/>
                <a:gd name="T8" fmla="*/ 1151 w 2300"/>
                <a:gd name="T9" fmla="*/ 255 h 1443"/>
                <a:gd name="T10" fmla="*/ 1151 w 2300"/>
                <a:gd name="T11" fmla="*/ 255 h 1443"/>
                <a:gd name="T12" fmla="*/ 1223 w 2300"/>
                <a:gd name="T13" fmla="*/ 184 h 1443"/>
                <a:gd name="T14" fmla="*/ 1223 w 2300"/>
                <a:gd name="T15" fmla="*/ 91 h 1443"/>
                <a:gd name="T16" fmla="*/ 1223 w 2300"/>
                <a:gd name="T17" fmla="*/ 91 h 1443"/>
                <a:gd name="T18" fmla="*/ 1334 w 2300"/>
                <a:gd name="T19" fmla="*/ 33 h 1443"/>
                <a:gd name="T20" fmla="*/ 2257 w 2300"/>
                <a:gd name="T21" fmla="*/ 662 h 1443"/>
                <a:gd name="T22" fmla="*/ 2257 w 2300"/>
                <a:gd name="T23" fmla="*/ 662 h 1443"/>
                <a:gd name="T24" fmla="*/ 2257 w 2300"/>
                <a:gd name="T25" fmla="*/ 780 h 1443"/>
                <a:gd name="T26" fmla="*/ 1334 w 2300"/>
                <a:gd name="T27" fmla="*/ 1409 h 1443"/>
                <a:gd name="T28" fmla="*/ 1334 w 2300"/>
                <a:gd name="T29" fmla="*/ 1409 h 1443"/>
                <a:gd name="T30" fmla="*/ 1223 w 2300"/>
                <a:gd name="T31" fmla="*/ 1350 h 1443"/>
                <a:gd name="T32" fmla="*/ 1223 w 2300"/>
                <a:gd name="T33" fmla="*/ 1261 h 1443"/>
                <a:gd name="T34" fmla="*/ 1223 w 2300"/>
                <a:gd name="T35" fmla="*/ 1261 h 1443"/>
                <a:gd name="T36" fmla="*/ 1151 w 2300"/>
                <a:gd name="T37" fmla="*/ 1190 h 1443"/>
                <a:gd name="T38" fmla="*/ 71 w 2300"/>
                <a:gd name="T39" fmla="*/ 1190 h 1443"/>
                <a:gd name="T40" fmla="*/ 71 w 2300"/>
                <a:gd name="T41" fmla="*/ 1190 h 1443"/>
                <a:gd name="T42" fmla="*/ 0 w 2300"/>
                <a:gd name="T43" fmla="*/ 1119 h 1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00" h="1443">
                  <a:moveTo>
                    <a:pt x="0" y="1119"/>
                  </a:moveTo>
                  <a:lnTo>
                    <a:pt x="0" y="326"/>
                  </a:lnTo>
                  <a:lnTo>
                    <a:pt x="0" y="326"/>
                  </a:lnTo>
                  <a:cubicBezTo>
                    <a:pt x="0" y="287"/>
                    <a:pt x="33" y="255"/>
                    <a:pt x="71" y="255"/>
                  </a:cubicBezTo>
                  <a:lnTo>
                    <a:pt x="1151" y="255"/>
                  </a:lnTo>
                  <a:lnTo>
                    <a:pt x="1151" y="255"/>
                  </a:lnTo>
                  <a:cubicBezTo>
                    <a:pt x="1190" y="255"/>
                    <a:pt x="1223" y="223"/>
                    <a:pt x="1223" y="184"/>
                  </a:cubicBezTo>
                  <a:lnTo>
                    <a:pt x="1223" y="91"/>
                  </a:lnTo>
                  <a:lnTo>
                    <a:pt x="1223" y="91"/>
                  </a:lnTo>
                  <a:cubicBezTo>
                    <a:pt x="1223" y="34"/>
                    <a:pt x="1287" y="0"/>
                    <a:pt x="1334" y="33"/>
                  </a:cubicBezTo>
                  <a:lnTo>
                    <a:pt x="2257" y="662"/>
                  </a:lnTo>
                  <a:lnTo>
                    <a:pt x="2257" y="662"/>
                  </a:lnTo>
                  <a:cubicBezTo>
                    <a:pt x="2299" y="690"/>
                    <a:pt x="2299" y="751"/>
                    <a:pt x="2257" y="780"/>
                  </a:cubicBezTo>
                  <a:lnTo>
                    <a:pt x="1334" y="1409"/>
                  </a:lnTo>
                  <a:lnTo>
                    <a:pt x="1334" y="1409"/>
                  </a:lnTo>
                  <a:cubicBezTo>
                    <a:pt x="1287" y="1442"/>
                    <a:pt x="1223" y="1407"/>
                    <a:pt x="1223" y="1350"/>
                  </a:cubicBezTo>
                  <a:lnTo>
                    <a:pt x="1223" y="1261"/>
                  </a:lnTo>
                  <a:lnTo>
                    <a:pt x="1223" y="1261"/>
                  </a:lnTo>
                  <a:cubicBezTo>
                    <a:pt x="1223" y="1221"/>
                    <a:pt x="1190" y="1190"/>
                    <a:pt x="1151" y="1190"/>
                  </a:cubicBezTo>
                  <a:lnTo>
                    <a:pt x="71" y="1190"/>
                  </a:lnTo>
                  <a:lnTo>
                    <a:pt x="71" y="1190"/>
                  </a:lnTo>
                  <a:cubicBezTo>
                    <a:pt x="33" y="1190"/>
                    <a:pt x="0" y="1158"/>
                    <a:pt x="0" y="1119"/>
                  </a:cubicBezTo>
                </a:path>
              </a:pathLst>
            </a:custGeom>
            <a:solidFill>
              <a:srgbClr val="00B050"/>
            </a:solidFill>
            <a:ln>
              <a:noFill/>
            </a:ln>
            <a:effectLst/>
            <a:scene3d>
              <a:camera prst="orthographicFront"/>
              <a:lightRig rig="threePt" dir="t"/>
            </a:scene3d>
            <a:sp3d>
              <a:bevelT prst="angle"/>
            </a:sp3d>
          </p:spPr>
          <p:txBody>
            <a:bodyPr wrap="none" anchor="ctr"/>
            <a:lstStyle/>
            <a:p>
              <a:pPr eaLnBrk="1" fontAlgn="auto" hangingPunct="1">
                <a:spcBef>
                  <a:spcPts val="0"/>
                </a:spcBef>
                <a:spcAft>
                  <a:spcPts val="0"/>
                </a:spcAft>
                <a:defRPr/>
              </a:pPr>
              <a:endParaRPr lang="en-US" sz="1600" b="1">
                <a:solidFill>
                  <a:prstClr val="black"/>
                </a:solidFill>
                <a:latin typeface="Poppins" panose="00000500000000000000" pitchFamily="2" charset="0"/>
                <a:ea typeface="ＭＳ Ｐゴシック" panose="020B0600070205080204" pitchFamily="34" charset="-128"/>
                <a:cs typeface="Poppins" panose="00000500000000000000" pitchFamily="2" charset="0"/>
              </a:endParaRPr>
            </a:p>
          </p:txBody>
        </p:sp>
        <p:sp>
          <p:nvSpPr>
            <p:cNvPr id="11" name="TextBox 10">
              <a:extLst>
                <a:ext uri="{FF2B5EF4-FFF2-40B4-BE49-F238E27FC236}">
                  <a16:creationId xmlns:a16="http://schemas.microsoft.com/office/drawing/2014/main" xmlns="" id="{A64ED329-2D70-0D13-DE51-BCF3AEEB32D3}"/>
                </a:ext>
              </a:extLst>
            </p:cNvPr>
            <p:cNvSpPr txBox="1"/>
            <p:nvPr/>
          </p:nvSpPr>
          <p:spPr>
            <a:xfrm>
              <a:off x="8593264" y="5107067"/>
              <a:ext cx="6507652" cy="3398892"/>
            </a:xfrm>
            <a:prstGeom prst="rect">
              <a:avLst/>
            </a:prstGeom>
            <a:noFill/>
            <a:ln>
              <a:solidFill>
                <a:srgbClr val="002060"/>
              </a:solidFill>
            </a:ln>
            <a:scene3d>
              <a:camera prst="orthographicFront"/>
              <a:lightRig rig="threePt" dir="t"/>
            </a:scene3d>
            <a:sp3d>
              <a:bevelT prst="angle"/>
            </a:sp3d>
          </p:spPr>
          <p:txBody>
            <a:bodyPr wrap="square" rtlCol="0" anchor="b" anchorCtr="0">
              <a:spAutoFit/>
            </a:bodyPr>
            <a:lstStyle/>
            <a:p>
              <a:pPr eaLnBrk="1" fontAlgn="auto" hangingPunct="1">
                <a:spcBef>
                  <a:spcPts val="0"/>
                </a:spcBef>
                <a:spcAft>
                  <a:spcPts val="0"/>
                </a:spcAft>
                <a:defRPr/>
              </a:pPr>
              <a:r>
                <a:rPr lang="en-ZA" sz="1600" b="1" dirty="0">
                  <a:solidFill>
                    <a:prstClr val="black"/>
                  </a:solidFill>
                  <a:latin typeface="Calibri" panose="020F0502020204030204"/>
                  <a:ea typeface="ＭＳ Ｐゴシック" panose="020B0600070205080204" pitchFamily="34" charset="-128"/>
                  <a:cs typeface="Calibri" panose="020F0502020204030204" pitchFamily="34" charset="0"/>
                </a:rPr>
                <a:t>No decision (Executive or Legislative)</a:t>
              </a:r>
              <a:r>
                <a:rPr lang="en-ZA" sz="1600" dirty="0">
                  <a:solidFill>
                    <a:prstClr val="black"/>
                  </a:solidFill>
                  <a:latin typeface="Calibri" panose="020F0502020204030204"/>
                  <a:ea typeface="ＭＳ Ｐゴシック" panose="020B0600070205080204" pitchFamily="34" charset="-128"/>
                  <a:cs typeface="Calibri" panose="020F0502020204030204" pitchFamily="34" charset="0"/>
                </a:rPr>
                <a:t> should be approved by Council, Executive Mayor and Accounting Officer </a:t>
              </a:r>
              <a:r>
                <a:rPr lang="en-ZA" sz="1600" b="1" dirty="0">
                  <a:solidFill>
                    <a:prstClr val="black"/>
                  </a:solidFill>
                  <a:ea typeface="ＭＳ Ｐゴシック" panose="020B0600070205080204" pitchFamily="34" charset="-128"/>
                  <a:cs typeface="Arial" panose="020B0604020202020204" pitchFamily="34" charset="0"/>
                </a:rPr>
                <a:t>that</a:t>
              </a:r>
              <a:r>
                <a:rPr lang="en-ZA" sz="1600" b="1" dirty="0">
                  <a:solidFill>
                    <a:prstClr val="black"/>
                  </a:solidFill>
                  <a:latin typeface="Calibri" panose="020F0502020204030204"/>
                  <a:ea typeface="ＭＳ Ｐゴシック" panose="020B0600070205080204" pitchFamily="34" charset="-128"/>
                  <a:cs typeface="Calibri" panose="020F0502020204030204" pitchFamily="34" charset="0"/>
                </a:rPr>
                <a:t> contravenes or defeats the FRP</a:t>
              </a:r>
              <a:r>
                <a:rPr lang="en-ZA" sz="1600" dirty="0">
                  <a:solidFill>
                    <a:prstClr val="black"/>
                  </a:solidFill>
                  <a:latin typeface="Calibri" panose="020F0502020204030204"/>
                  <a:ea typeface="ＭＳ Ｐゴシック" panose="020B0600070205080204" pitchFamily="34" charset="-128"/>
                  <a:cs typeface="Calibri" panose="020F0502020204030204" pitchFamily="34" charset="0"/>
                </a:rPr>
                <a:t> and its objectives and </a:t>
              </a:r>
              <a:r>
                <a:rPr lang="en-ZA" sz="1600" b="1" dirty="0">
                  <a:solidFill>
                    <a:prstClr val="black"/>
                  </a:solidFill>
                  <a:latin typeface="Calibri" panose="020F0502020204030204"/>
                  <a:ea typeface="ＭＳ Ｐゴシック" panose="020B0600070205080204" pitchFamily="34" charset="-128"/>
                  <a:cs typeface="Calibri" panose="020F0502020204030204" pitchFamily="34" charset="0"/>
                </a:rPr>
                <a:t>Council Portfolio and Standing Committees</a:t>
              </a:r>
              <a:r>
                <a:rPr lang="en-ZA" sz="1600" dirty="0">
                  <a:solidFill>
                    <a:prstClr val="black"/>
                  </a:solidFill>
                  <a:latin typeface="Calibri" panose="020F0502020204030204"/>
                  <a:ea typeface="ＭＳ Ｐゴシック" panose="020B0600070205080204" pitchFamily="34" charset="-128"/>
                  <a:cs typeface="Calibri" panose="020F0502020204030204" pitchFamily="34" charset="0"/>
                </a:rPr>
                <a:t> must be informed by the approved FRP</a:t>
              </a:r>
              <a:endParaRPr lang="en-US" sz="1600" b="1" dirty="0">
                <a:solidFill>
                  <a:srgbClr val="44546A"/>
                </a:solidFill>
                <a:latin typeface="Poppins" panose="00000500000000000000" pitchFamily="2" charset="0"/>
                <a:ea typeface="League Spartan" charset="0"/>
                <a:cs typeface="Poppins" panose="00000500000000000000" pitchFamily="2" charset="0"/>
              </a:endParaRPr>
            </a:p>
          </p:txBody>
        </p:sp>
        <p:sp>
          <p:nvSpPr>
            <p:cNvPr id="12" name="Freeform 5">
              <a:extLst>
                <a:ext uri="{FF2B5EF4-FFF2-40B4-BE49-F238E27FC236}">
                  <a16:creationId xmlns:a16="http://schemas.microsoft.com/office/drawing/2014/main" xmlns="" id="{339D7838-3C17-A85C-123C-20C2B6E918B4}"/>
                </a:ext>
              </a:extLst>
            </p:cNvPr>
            <p:cNvSpPr>
              <a:spLocks noChangeArrowheads="1"/>
            </p:cNvSpPr>
            <p:nvPr/>
          </p:nvSpPr>
          <p:spPr bwMode="auto">
            <a:xfrm>
              <a:off x="5027071" y="6459487"/>
              <a:ext cx="3726183" cy="2334221"/>
            </a:xfrm>
            <a:custGeom>
              <a:avLst/>
              <a:gdLst>
                <a:gd name="T0" fmla="*/ 0 w 2300"/>
                <a:gd name="T1" fmla="*/ 1117 h 1441"/>
                <a:gd name="T2" fmla="*/ 0 w 2300"/>
                <a:gd name="T3" fmla="*/ 326 h 1441"/>
                <a:gd name="T4" fmla="*/ 0 w 2300"/>
                <a:gd name="T5" fmla="*/ 326 h 1441"/>
                <a:gd name="T6" fmla="*/ 71 w 2300"/>
                <a:gd name="T7" fmla="*/ 254 h 1441"/>
                <a:gd name="T8" fmla="*/ 1152 w 2300"/>
                <a:gd name="T9" fmla="*/ 254 h 1441"/>
                <a:gd name="T10" fmla="*/ 1152 w 2300"/>
                <a:gd name="T11" fmla="*/ 254 h 1441"/>
                <a:gd name="T12" fmla="*/ 1223 w 2300"/>
                <a:gd name="T13" fmla="*/ 183 h 1441"/>
                <a:gd name="T14" fmla="*/ 1223 w 2300"/>
                <a:gd name="T15" fmla="*/ 91 h 1441"/>
                <a:gd name="T16" fmla="*/ 1223 w 2300"/>
                <a:gd name="T17" fmla="*/ 91 h 1441"/>
                <a:gd name="T18" fmla="*/ 1335 w 2300"/>
                <a:gd name="T19" fmla="*/ 32 h 1441"/>
                <a:gd name="T20" fmla="*/ 2258 w 2300"/>
                <a:gd name="T21" fmla="*/ 662 h 1441"/>
                <a:gd name="T22" fmla="*/ 2258 w 2300"/>
                <a:gd name="T23" fmla="*/ 662 h 1441"/>
                <a:gd name="T24" fmla="*/ 2258 w 2300"/>
                <a:gd name="T25" fmla="*/ 779 h 1441"/>
                <a:gd name="T26" fmla="*/ 1335 w 2300"/>
                <a:gd name="T27" fmla="*/ 1408 h 1441"/>
                <a:gd name="T28" fmla="*/ 1335 w 2300"/>
                <a:gd name="T29" fmla="*/ 1408 h 1441"/>
                <a:gd name="T30" fmla="*/ 1223 w 2300"/>
                <a:gd name="T31" fmla="*/ 1349 h 1441"/>
                <a:gd name="T32" fmla="*/ 1223 w 2300"/>
                <a:gd name="T33" fmla="*/ 1260 h 1441"/>
                <a:gd name="T34" fmla="*/ 1223 w 2300"/>
                <a:gd name="T35" fmla="*/ 1260 h 1441"/>
                <a:gd name="T36" fmla="*/ 1152 w 2300"/>
                <a:gd name="T37" fmla="*/ 1189 h 1441"/>
                <a:gd name="T38" fmla="*/ 71 w 2300"/>
                <a:gd name="T39" fmla="*/ 1189 h 1441"/>
                <a:gd name="T40" fmla="*/ 71 w 2300"/>
                <a:gd name="T41" fmla="*/ 1189 h 1441"/>
                <a:gd name="T42" fmla="*/ 0 w 2300"/>
                <a:gd name="T43" fmla="*/ 1117 h 1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00" h="1441">
                  <a:moveTo>
                    <a:pt x="0" y="1117"/>
                  </a:moveTo>
                  <a:lnTo>
                    <a:pt x="0" y="326"/>
                  </a:lnTo>
                  <a:lnTo>
                    <a:pt x="0" y="326"/>
                  </a:lnTo>
                  <a:cubicBezTo>
                    <a:pt x="0" y="286"/>
                    <a:pt x="31" y="254"/>
                    <a:pt x="71" y="254"/>
                  </a:cubicBezTo>
                  <a:lnTo>
                    <a:pt x="1152" y="254"/>
                  </a:lnTo>
                  <a:lnTo>
                    <a:pt x="1152" y="254"/>
                  </a:lnTo>
                  <a:cubicBezTo>
                    <a:pt x="1191" y="254"/>
                    <a:pt x="1223" y="223"/>
                    <a:pt x="1223" y="183"/>
                  </a:cubicBezTo>
                  <a:lnTo>
                    <a:pt x="1223" y="91"/>
                  </a:lnTo>
                  <a:lnTo>
                    <a:pt x="1223" y="91"/>
                  </a:lnTo>
                  <a:cubicBezTo>
                    <a:pt x="1223" y="34"/>
                    <a:pt x="1287" y="0"/>
                    <a:pt x="1335" y="32"/>
                  </a:cubicBezTo>
                  <a:lnTo>
                    <a:pt x="2258" y="662"/>
                  </a:lnTo>
                  <a:lnTo>
                    <a:pt x="2258" y="662"/>
                  </a:lnTo>
                  <a:cubicBezTo>
                    <a:pt x="2299" y="690"/>
                    <a:pt x="2299" y="751"/>
                    <a:pt x="2258" y="779"/>
                  </a:cubicBezTo>
                  <a:lnTo>
                    <a:pt x="1335" y="1408"/>
                  </a:lnTo>
                  <a:lnTo>
                    <a:pt x="1335" y="1408"/>
                  </a:lnTo>
                  <a:cubicBezTo>
                    <a:pt x="1287" y="1440"/>
                    <a:pt x="1223" y="1406"/>
                    <a:pt x="1223" y="1349"/>
                  </a:cubicBezTo>
                  <a:lnTo>
                    <a:pt x="1223" y="1260"/>
                  </a:lnTo>
                  <a:lnTo>
                    <a:pt x="1223" y="1260"/>
                  </a:lnTo>
                  <a:cubicBezTo>
                    <a:pt x="1223" y="1221"/>
                    <a:pt x="1191" y="1189"/>
                    <a:pt x="1152" y="1189"/>
                  </a:cubicBezTo>
                  <a:lnTo>
                    <a:pt x="71" y="1189"/>
                  </a:lnTo>
                  <a:lnTo>
                    <a:pt x="71" y="1189"/>
                  </a:lnTo>
                  <a:cubicBezTo>
                    <a:pt x="31" y="1189"/>
                    <a:pt x="0" y="1157"/>
                    <a:pt x="0" y="1117"/>
                  </a:cubicBezTo>
                </a:path>
              </a:pathLst>
            </a:custGeom>
            <a:solidFill>
              <a:srgbClr val="002060"/>
            </a:solidFill>
            <a:ln>
              <a:noFill/>
            </a:ln>
            <a:effectLst/>
            <a:scene3d>
              <a:camera prst="orthographicFront"/>
              <a:lightRig rig="threePt" dir="t"/>
            </a:scene3d>
            <a:sp3d>
              <a:bevelT prst="angle"/>
            </a:sp3d>
          </p:spPr>
          <p:txBody>
            <a:bodyPr wrap="none" anchor="ctr"/>
            <a:lstStyle/>
            <a:p>
              <a:pPr eaLnBrk="1" fontAlgn="auto" hangingPunct="1">
                <a:spcBef>
                  <a:spcPts val="0"/>
                </a:spcBef>
                <a:spcAft>
                  <a:spcPts val="0"/>
                </a:spcAft>
                <a:defRPr/>
              </a:pPr>
              <a:endParaRPr lang="en-US" sz="1600" b="1">
                <a:solidFill>
                  <a:prstClr val="black"/>
                </a:solidFill>
                <a:latin typeface="Poppins" panose="00000500000000000000" pitchFamily="2" charset="0"/>
                <a:ea typeface="ＭＳ Ｐゴシック" panose="020B0600070205080204" pitchFamily="34" charset="-128"/>
                <a:cs typeface="Poppins" panose="00000500000000000000" pitchFamily="2" charset="0"/>
              </a:endParaRPr>
            </a:p>
          </p:txBody>
        </p:sp>
        <p:sp>
          <p:nvSpPr>
            <p:cNvPr id="13" name="TextBox 12">
              <a:extLst>
                <a:ext uri="{FF2B5EF4-FFF2-40B4-BE49-F238E27FC236}">
                  <a16:creationId xmlns:a16="http://schemas.microsoft.com/office/drawing/2014/main" xmlns="" id="{B5E04386-0DE8-7A52-AEC7-221EB68F4723}"/>
                </a:ext>
              </a:extLst>
            </p:cNvPr>
            <p:cNvSpPr txBox="1"/>
            <p:nvPr/>
          </p:nvSpPr>
          <p:spPr>
            <a:xfrm>
              <a:off x="10235427" y="8600618"/>
              <a:ext cx="4865486" cy="4031243"/>
            </a:xfrm>
            <a:prstGeom prst="rect">
              <a:avLst/>
            </a:prstGeom>
            <a:noFill/>
            <a:ln>
              <a:solidFill>
                <a:srgbClr val="002060"/>
              </a:solidFill>
            </a:ln>
            <a:scene3d>
              <a:camera prst="orthographicFront"/>
              <a:lightRig rig="threePt" dir="t"/>
            </a:scene3d>
            <a:sp3d>
              <a:bevelT prst="angle"/>
            </a:sp3d>
          </p:spPr>
          <p:txBody>
            <a:bodyPr wrap="square" rtlCol="0" anchor="b" anchorCtr="0">
              <a:spAutoFit/>
            </a:bodyPr>
            <a:lstStyle/>
            <a:p>
              <a:pPr eaLnBrk="1" fontAlgn="auto" hangingPunct="1">
                <a:spcBef>
                  <a:spcPts val="0"/>
                </a:spcBef>
                <a:spcAft>
                  <a:spcPts val="0"/>
                </a:spcAft>
                <a:defRPr/>
              </a:pPr>
              <a:r>
                <a:rPr lang="en-ZA" sz="1600" b="1" dirty="0">
                  <a:solidFill>
                    <a:prstClr val="black"/>
                  </a:solidFill>
                  <a:latin typeface="Calibri" panose="020F0502020204030204"/>
                  <a:ea typeface="ＭＳ Ｐゴシック" panose="020B0600070205080204" pitchFamily="34" charset="-128"/>
                  <a:cs typeface="Calibri" panose="020F0502020204030204" pitchFamily="34" charset="0"/>
                </a:rPr>
                <a:t>Council commitment and oversight support is critical</a:t>
              </a:r>
              <a:r>
                <a:rPr lang="en-ZA" sz="1600" dirty="0">
                  <a:solidFill>
                    <a:prstClr val="black"/>
                  </a:solidFill>
                  <a:latin typeface="Calibri" panose="020F0502020204030204"/>
                  <a:ea typeface="ＭＳ Ｐゴシック" panose="020B0600070205080204" pitchFamily="34" charset="-128"/>
                  <a:cs typeface="Calibri" panose="020F0502020204030204" pitchFamily="34" charset="0"/>
                </a:rPr>
                <a:t> for the successful implementation of the FRP to ensure that set </a:t>
              </a:r>
              <a:r>
                <a:rPr lang="en-ZA" sz="1600" dirty="0">
                  <a:solidFill>
                    <a:prstClr val="black"/>
                  </a:solidFill>
                  <a:ea typeface="ＭＳ Ｐゴシック" panose="020B0600070205080204" pitchFamily="34" charset="-128"/>
                  <a:cs typeface="Arial" panose="020B0604020202020204" pitchFamily="34" charset="0"/>
                </a:rPr>
                <a:t>turnaround</a:t>
              </a:r>
              <a:r>
                <a:rPr lang="en-ZA" sz="1600" dirty="0">
                  <a:solidFill>
                    <a:prstClr val="black"/>
                  </a:solidFill>
                  <a:latin typeface="Calibri" panose="020F0502020204030204"/>
                  <a:ea typeface="ＭＳ Ｐゴシック" panose="020B0600070205080204" pitchFamily="34" charset="-128"/>
                  <a:cs typeface="Calibri" panose="020F0502020204030204" pitchFamily="34" charset="0"/>
                </a:rPr>
                <a:t> targets </a:t>
              </a:r>
              <a:r>
                <a:rPr lang="en-ZA" sz="1600" dirty="0" err="1">
                  <a:solidFill>
                    <a:prstClr val="black"/>
                  </a:solidFill>
                  <a:latin typeface="Calibri" panose="020F0502020204030204"/>
                  <a:ea typeface="ＭＳ Ｐゴシック" panose="020B0600070205080204" pitchFamily="34" charset="-128"/>
                  <a:cs typeface="Calibri" panose="020F0502020204030204" pitchFamily="34" charset="0"/>
                </a:rPr>
                <a:t>i.e</a:t>
              </a:r>
              <a:r>
                <a:rPr lang="en-ZA" sz="1600" dirty="0">
                  <a:solidFill>
                    <a:prstClr val="black"/>
                  </a:solidFill>
                  <a:latin typeface="Calibri" panose="020F0502020204030204"/>
                  <a:ea typeface="ＭＳ Ｐゴシック" panose="020B0600070205080204" pitchFamily="34" charset="-128"/>
                  <a:cs typeface="Calibri" panose="020F0502020204030204" pitchFamily="34" charset="0"/>
                </a:rPr>
                <a:t> Revenue enhancement  and turnaround times</a:t>
              </a:r>
            </a:p>
            <a:p>
              <a:pPr eaLnBrk="1" fontAlgn="auto" hangingPunct="1">
                <a:spcBef>
                  <a:spcPts val="0"/>
                </a:spcBef>
                <a:spcAft>
                  <a:spcPts val="0"/>
                </a:spcAft>
                <a:defRPr/>
              </a:pPr>
              <a:endParaRPr lang="en-US" sz="1600" b="1" dirty="0">
                <a:solidFill>
                  <a:srgbClr val="FF0000"/>
                </a:solidFill>
                <a:latin typeface="Poppins" panose="00000500000000000000" pitchFamily="2" charset="0"/>
                <a:ea typeface="League Spartan" charset="0"/>
                <a:cs typeface="Poppins" panose="00000500000000000000" pitchFamily="2" charset="0"/>
              </a:endParaRPr>
            </a:p>
          </p:txBody>
        </p:sp>
        <p:sp>
          <p:nvSpPr>
            <p:cNvPr id="14" name="Freeform 6">
              <a:extLst>
                <a:ext uri="{FF2B5EF4-FFF2-40B4-BE49-F238E27FC236}">
                  <a16:creationId xmlns:a16="http://schemas.microsoft.com/office/drawing/2014/main" xmlns="" id="{BEE779FD-6CE1-E4E6-7D11-2ADBBE5A0DB8}"/>
                </a:ext>
              </a:extLst>
            </p:cNvPr>
            <p:cNvSpPr>
              <a:spLocks noChangeArrowheads="1"/>
            </p:cNvSpPr>
            <p:nvPr/>
          </p:nvSpPr>
          <p:spPr bwMode="auto">
            <a:xfrm>
              <a:off x="6676014" y="10181235"/>
              <a:ext cx="3726183" cy="2334221"/>
            </a:xfrm>
            <a:custGeom>
              <a:avLst/>
              <a:gdLst>
                <a:gd name="T0" fmla="*/ 0 w 2300"/>
                <a:gd name="T1" fmla="*/ 1118 h 1442"/>
                <a:gd name="T2" fmla="*/ 0 w 2300"/>
                <a:gd name="T3" fmla="*/ 326 h 1442"/>
                <a:gd name="T4" fmla="*/ 0 w 2300"/>
                <a:gd name="T5" fmla="*/ 326 h 1442"/>
                <a:gd name="T6" fmla="*/ 71 w 2300"/>
                <a:gd name="T7" fmla="*/ 254 h 1442"/>
                <a:gd name="T8" fmla="*/ 1152 w 2300"/>
                <a:gd name="T9" fmla="*/ 254 h 1442"/>
                <a:gd name="T10" fmla="*/ 1152 w 2300"/>
                <a:gd name="T11" fmla="*/ 254 h 1442"/>
                <a:gd name="T12" fmla="*/ 1223 w 2300"/>
                <a:gd name="T13" fmla="*/ 183 h 1442"/>
                <a:gd name="T14" fmla="*/ 1223 w 2300"/>
                <a:gd name="T15" fmla="*/ 91 h 1442"/>
                <a:gd name="T16" fmla="*/ 1223 w 2300"/>
                <a:gd name="T17" fmla="*/ 91 h 1442"/>
                <a:gd name="T18" fmla="*/ 1334 w 2300"/>
                <a:gd name="T19" fmla="*/ 32 h 1442"/>
                <a:gd name="T20" fmla="*/ 2258 w 2300"/>
                <a:gd name="T21" fmla="*/ 662 h 1442"/>
                <a:gd name="T22" fmla="*/ 2258 w 2300"/>
                <a:gd name="T23" fmla="*/ 662 h 1442"/>
                <a:gd name="T24" fmla="*/ 2258 w 2300"/>
                <a:gd name="T25" fmla="*/ 779 h 1442"/>
                <a:gd name="T26" fmla="*/ 1334 w 2300"/>
                <a:gd name="T27" fmla="*/ 1409 h 1442"/>
                <a:gd name="T28" fmla="*/ 1334 w 2300"/>
                <a:gd name="T29" fmla="*/ 1409 h 1442"/>
                <a:gd name="T30" fmla="*/ 1223 w 2300"/>
                <a:gd name="T31" fmla="*/ 1350 h 1442"/>
                <a:gd name="T32" fmla="*/ 1223 w 2300"/>
                <a:gd name="T33" fmla="*/ 1260 h 1442"/>
                <a:gd name="T34" fmla="*/ 1223 w 2300"/>
                <a:gd name="T35" fmla="*/ 1260 h 1442"/>
                <a:gd name="T36" fmla="*/ 1152 w 2300"/>
                <a:gd name="T37" fmla="*/ 1189 h 1442"/>
                <a:gd name="T38" fmla="*/ 71 w 2300"/>
                <a:gd name="T39" fmla="*/ 1189 h 1442"/>
                <a:gd name="T40" fmla="*/ 71 w 2300"/>
                <a:gd name="T41" fmla="*/ 1189 h 1442"/>
                <a:gd name="T42" fmla="*/ 0 w 2300"/>
                <a:gd name="T43" fmla="*/ 1118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00" h="1442">
                  <a:moveTo>
                    <a:pt x="0" y="1118"/>
                  </a:moveTo>
                  <a:lnTo>
                    <a:pt x="0" y="326"/>
                  </a:lnTo>
                  <a:lnTo>
                    <a:pt x="0" y="326"/>
                  </a:lnTo>
                  <a:cubicBezTo>
                    <a:pt x="0" y="286"/>
                    <a:pt x="32" y="254"/>
                    <a:pt x="71" y="254"/>
                  </a:cubicBezTo>
                  <a:lnTo>
                    <a:pt x="1152" y="254"/>
                  </a:lnTo>
                  <a:lnTo>
                    <a:pt x="1152" y="254"/>
                  </a:lnTo>
                  <a:cubicBezTo>
                    <a:pt x="1191" y="254"/>
                    <a:pt x="1223" y="223"/>
                    <a:pt x="1223" y="183"/>
                  </a:cubicBezTo>
                  <a:lnTo>
                    <a:pt x="1223" y="91"/>
                  </a:lnTo>
                  <a:lnTo>
                    <a:pt x="1223" y="91"/>
                  </a:lnTo>
                  <a:cubicBezTo>
                    <a:pt x="1223" y="34"/>
                    <a:pt x="1287" y="0"/>
                    <a:pt x="1334" y="32"/>
                  </a:cubicBezTo>
                  <a:lnTo>
                    <a:pt x="2258" y="662"/>
                  </a:lnTo>
                  <a:lnTo>
                    <a:pt x="2258" y="662"/>
                  </a:lnTo>
                  <a:cubicBezTo>
                    <a:pt x="2299" y="690"/>
                    <a:pt x="2299" y="751"/>
                    <a:pt x="2258" y="779"/>
                  </a:cubicBezTo>
                  <a:lnTo>
                    <a:pt x="1334" y="1409"/>
                  </a:lnTo>
                  <a:lnTo>
                    <a:pt x="1334" y="1409"/>
                  </a:lnTo>
                  <a:cubicBezTo>
                    <a:pt x="1287" y="1441"/>
                    <a:pt x="1223" y="1407"/>
                    <a:pt x="1223" y="1350"/>
                  </a:cubicBezTo>
                  <a:lnTo>
                    <a:pt x="1223" y="1260"/>
                  </a:lnTo>
                  <a:lnTo>
                    <a:pt x="1223" y="1260"/>
                  </a:lnTo>
                  <a:cubicBezTo>
                    <a:pt x="1223" y="1221"/>
                    <a:pt x="1191" y="1189"/>
                    <a:pt x="1152" y="1189"/>
                  </a:cubicBezTo>
                  <a:lnTo>
                    <a:pt x="71" y="1189"/>
                  </a:lnTo>
                  <a:lnTo>
                    <a:pt x="71" y="1189"/>
                  </a:lnTo>
                  <a:cubicBezTo>
                    <a:pt x="32" y="1189"/>
                    <a:pt x="0" y="1158"/>
                    <a:pt x="0" y="1118"/>
                  </a:cubicBezTo>
                </a:path>
              </a:pathLst>
            </a:custGeom>
            <a:solidFill>
              <a:srgbClr val="FF0000"/>
            </a:solidFill>
            <a:ln>
              <a:noFill/>
            </a:ln>
            <a:effectLst/>
            <a:scene3d>
              <a:camera prst="orthographicFront"/>
              <a:lightRig rig="threePt" dir="t"/>
            </a:scene3d>
            <a:sp3d>
              <a:bevelT prst="angle"/>
            </a:sp3d>
          </p:spPr>
          <p:txBody>
            <a:bodyPr wrap="none" anchor="ctr"/>
            <a:lstStyle/>
            <a:p>
              <a:pPr eaLnBrk="1" fontAlgn="auto" hangingPunct="1">
                <a:spcBef>
                  <a:spcPts val="0"/>
                </a:spcBef>
                <a:spcAft>
                  <a:spcPts val="0"/>
                </a:spcAft>
                <a:defRPr/>
              </a:pPr>
              <a:endParaRPr lang="en-US" sz="1600" b="1">
                <a:solidFill>
                  <a:prstClr val="black"/>
                </a:solidFill>
                <a:latin typeface="Poppins" panose="00000500000000000000" pitchFamily="2" charset="0"/>
                <a:ea typeface="ＭＳ Ｐゴシック" panose="020B0600070205080204" pitchFamily="34" charset="-128"/>
                <a:cs typeface="Poppins" panose="00000500000000000000" pitchFamily="2" charset="0"/>
              </a:endParaRPr>
            </a:p>
          </p:txBody>
        </p:sp>
        <p:sp>
          <p:nvSpPr>
            <p:cNvPr id="15" name="TextBox 14">
              <a:extLst>
                <a:ext uri="{FF2B5EF4-FFF2-40B4-BE49-F238E27FC236}">
                  <a16:creationId xmlns:a16="http://schemas.microsoft.com/office/drawing/2014/main" xmlns="" id="{4FB99941-35C7-B6B6-454D-05DF3076DDC4}"/>
                </a:ext>
              </a:extLst>
            </p:cNvPr>
            <p:cNvSpPr txBox="1"/>
            <p:nvPr/>
          </p:nvSpPr>
          <p:spPr>
            <a:xfrm>
              <a:off x="5471711" y="3470105"/>
              <a:ext cx="530308" cy="869483"/>
            </a:xfrm>
            <a:prstGeom prst="rect">
              <a:avLst/>
            </a:prstGeom>
            <a:noFill/>
            <a:scene3d>
              <a:camera prst="orthographicFront"/>
              <a:lightRig rig="threePt" dir="t"/>
            </a:scene3d>
            <a:sp3d>
              <a:bevelT prst="angle"/>
            </a:sp3d>
          </p:spPr>
          <p:txBody>
            <a:bodyPr wrap="none" rtlCol="0" anchor="ctr">
              <a:spAutoFit/>
            </a:bodyPr>
            <a:lstStyle/>
            <a:p>
              <a:pPr algn="r" eaLnBrk="1" fontAlgn="auto" hangingPunct="1">
                <a:spcBef>
                  <a:spcPts val="0"/>
                </a:spcBef>
                <a:spcAft>
                  <a:spcPts val="0"/>
                </a:spcAft>
                <a:defRPr/>
              </a:pPr>
              <a:r>
                <a:rPr lang="en-US" sz="1600" b="1" dirty="0">
                  <a:solidFill>
                    <a:prstClr val="white"/>
                  </a:solidFill>
                  <a:latin typeface="Poppins" panose="00000500000000000000" pitchFamily="2" charset="0"/>
                  <a:ea typeface="ＭＳ Ｐゴシック" panose="020B0600070205080204" pitchFamily="34" charset="-128"/>
                  <a:cs typeface="Poppins" panose="00000500000000000000" pitchFamily="2" charset="0"/>
                </a:rPr>
                <a:t>01</a:t>
              </a:r>
            </a:p>
          </p:txBody>
        </p:sp>
        <p:sp>
          <p:nvSpPr>
            <p:cNvPr id="16" name="TextBox 15">
              <a:extLst>
                <a:ext uri="{FF2B5EF4-FFF2-40B4-BE49-F238E27FC236}">
                  <a16:creationId xmlns:a16="http://schemas.microsoft.com/office/drawing/2014/main" xmlns="" id="{ECD91CE1-AEE2-CF29-607C-3E58A0D4B01D}"/>
                </a:ext>
              </a:extLst>
            </p:cNvPr>
            <p:cNvSpPr txBox="1"/>
            <p:nvPr/>
          </p:nvSpPr>
          <p:spPr>
            <a:xfrm>
              <a:off x="7280951" y="7191856"/>
              <a:ext cx="584156" cy="869483"/>
            </a:xfrm>
            <a:prstGeom prst="rect">
              <a:avLst/>
            </a:prstGeom>
            <a:noFill/>
            <a:scene3d>
              <a:camera prst="orthographicFront"/>
              <a:lightRig rig="threePt" dir="t"/>
            </a:scene3d>
            <a:sp3d>
              <a:bevelT prst="angle"/>
            </a:sp3d>
          </p:spPr>
          <p:txBody>
            <a:bodyPr wrap="none" rtlCol="0" anchor="ctr">
              <a:spAutoFit/>
            </a:bodyPr>
            <a:lstStyle/>
            <a:p>
              <a:pPr algn="r" eaLnBrk="1" fontAlgn="auto" hangingPunct="1">
                <a:spcBef>
                  <a:spcPts val="0"/>
                </a:spcBef>
                <a:spcAft>
                  <a:spcPts val="0"/>
                </a:spcAft>
                <a:defRPr/>
              </a:pPr>
              <a:r>
                <a:rPr lang="en-US" sz="1600" b="1" dirty="0">
                  <a:solidFill>
                    <a:prstClr val="white"/>
                  </a:solidFill>
                  <a:latin typeface="Poppins" panose="00000500000000000000" pitchFamily="2" charset="0"/>
                  <a:ea typeface="ＭＳ Ｐゴシック" panose="020B0600070205080204" pitchFamily="34" charset="-128"/>
                  <a:cs typeface="Poppins" panose="00000500000000000000" pitchFamily="2" charset="0"/>
                </a:rPr>
                <a:t>02</a:t>
              </a:r>
            </a:p>
          </p:txBody>
        </p:sp>
        <p:sp>
          <p:nvSpPr>
            <p:cNvPr id="17" name="TextBox 16">
              <a:extLst>
                <a:ext uri="{FF2B5EF4-FFF2-40B4-BE49-F238E27FC236}">
                  <a16:creationId xmlns:a16="http://schemas.microsoft.com/office/drawing/2014/main" xmlns="" id="{C035752E-EED4-B0AC-F0A2-CFC72C4C5828}"/>
                </a:ext>
              </a:extLst>
            </p:cNvPr>
            <p:cNvSpPr txBox="1"/>
            <p:nvPr/>
          </p:nvSpPr>
          <p:spPr>
            <a:xfrm>
              <a:off x="8921280" y="10913602"/>
              <a:ext cx="592772" cy="869483"/>
            </a:xfrm>
            <a:prstGeom prst="rect">
              <a:avLst/>
            </a:prstGeom>
            <a:noFill/>
            <a:scene3d>
              <a:camera prst="orthographicFront"/>
              <a:lightRig rig="threePt" dir="t"/>
            </a:scene3d>
            <a:sp3d>
              <a:bevelT prst="angle"/>
            </a:sp3d>
          </p:spPr>
          <p:txBody>
            <a:bodyPr wrap="none" rtlCol="0" anchor="ctr">
              <a:spAutoFit/>
            </a:bodyPr>
            <a:lstStyle/>
            <a:p>
              <a:pPr algn="r" eaLnBrk="1" fontAlgn="auto" hangingPunct="1">
                <a:spcBef>
                  <a:spcPts val="0"/>
                </a:spcBef>
                <a:spcAft>
                  <a:spcPts val="0"/>
                </a:spcAft>
                <a:defRPr/>
              </a:pPr>
              <a:r>
                <a:rPr lang="en-US" sz="1600" b="1" dirty="0">
                  <a:solidFill>
                    <a:prstClr val="white"/>
                  </a:solidFill>
                  <a:latin typeface="Poppins" panose="00000500000000000000" pitchFamily="2" charset="0"/>
                  <a:ea typeface="ＭＳ Ｐゴシック" panose="020B0600070205080204" pitchFamily="34" charset="-128"/>
                  <a:cs typeface="Poppins" panose="00000500000000000000" pitchFamily="2" charset="0"/>
                </a:rPr>
                <a:t>03</a:t>
              </a:r>
            </a:p>
          </p:txBody>
        </p:sp>
      </p:grpSp>
    </p:spTree>
    <p:extLst>
      <p:ext uri="{BB962C8B-B14F-4D97-AF65-F5344CB8AC3E}">
        <p14:creationId xmlns:p14="http://schemas.microsoft.com/office/powerpoint/2010/main" val="815429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MONITORING AND OVERSIGHT </a:t>
            </a: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12</a:t>
            </a:fld>
            <a:endParaRPr lang="en-ZA" dirty="0"/>
          </a:p>
        </p:txBody>
      </p:sp>
      <p:grpSp>
        <p:nvGrpSpPr>
          <p:cNvPr id="2" name="Group 1">
            <a:extLst>
              <a:ext uri="{FF2B5EF4-FFF2-40B4-BE49-F238E27FC236}">
                <a16:creationId xmlns:a16="http://schemas.microsoft.com/office/drawing/2014/main" xmlns="" id="{BA930636-63C7-2E03-7F2A-47DD8B67C44E}"/>
              </a:ext>
            </a:extLst>
          </p:cNvPr>
          <p:cNvGrpSpPr/>
          <p:nvPr/>
        </p:nvGrpSpPr>
        <p:grpSpPr>
          <a:xfrm>
            <a:off x="685800" y="1282391"/>
            <a:ext cx="10896600" cy="4158962"/>
            <a:chOff x="-4247198" y="1247564"/>
            <a:chExt cx="20686397" cy="14467546"/>
          </a:xfrm>
        </p:grpSpPr>
        <p:sp>
          <p:nvSpPr>
            <p:cNvPr id="3" name="Freeform 68">
              <a:extLst>
                <a:ext uri="{FF2B5EF4-FFF2-40B4-BE49-F238E27FC236}">
                  <a16:creationId xmlns:a16="http://schemas.microsoft.com/office/drawing/2014/main" xmlns="" id="{42766823-A793-43CF-57DE-71E9A058DC30}"/>
                </a:ext>
              </a:extLst>
            </p:cNvPr>
            <p:cNvSpPr>
              <a:spLocks noChangeArrowheads="1"/>
            </p:cNvSpPr>
            <p:nvPr/>
          </p:nvSpPr>
          <p:spPr bwMode="auto">
            <a:xfrm>
              <a:off x="-3269457" y="1247564"/>
              <a:ext cx="2587172" cy="3279347"/>
            </a:xfrm>
            <a:custGeom>
              <a:avLst/>
              <a:gdLst>
                <a:gd name="T0" fmla="*/ 1355968 w 2075"/>
                <a:gd name="T1" fmla="*/ 677494 h 2632"/>
                <a:gd name="T2" fmla="*/ 1355968 w 2075"/>
                <a:gd name="T3" fmla="*/ 677494 h 2632"/>
                <a:gd name="T4" fmla="*/ 677984 w 2075"/>
                <a:gd name="T5" fmla="*/ 0 h 2632"/>
                <a:gd name="T6" fmla="*/ 677984 w 2075"/>
                <a:gd name="T7" fmla="*/ 0 h 2632"/>
                <a:gd name="T8" fmla="*/ 0 w 2075"/>
                <a:gd name="T9" fmla="*/ 677494 h 2632"/>
                <a:gd name="T10" fmla="*/ 0 w 2075"/>
                <a:gd name="T11" fmla="*/ 677494 h 2632"/>
                <a:gd name="T12" fmla="*/ 443272 w 2075"/>
                <a:gd name="T13" fmla="*/ 1313175 h 2632"/>
                <a:gd name="T14" fmla="*/ 558994 w 2075"/>
                <a:gd name="T15" fmla="*/ 1513744 h 2632"/>
                <a:gd name="T16" fmla="*/ 677984 w 2075"/>
                <a:gd name="T17" fmla="*/ 1718887 h 2632"/>
                <a:gd name="T18" fmla="*/ 796975 w 2075"/>
                <a:gd name="T19" fmla="*/ 1513744 h 2632"/>
                <a:gd name="T20" fmla="*/ 913350 w 2075"/>
                <a:gd name="T21" fmla="*/ 1313175 h 2632"/>
                <a:gd name="T22" fmla="*/ 913350 w 2075"/>
                <a:gd name="T23" fmla="*/ 1313175 h 2632"/>
                <a:gd name="T24" fmla="*/ 1355968 w 2075"/>
                <a:gd name="T25" fmla="*/ 677494 h 26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75" h="2632">
                  <a:moveTo>
                    <a:pt x="2074" y="1037"/>
                  </a:moveTo>
                  <a:lnTo>
                    <a:pt x="2074" y="1037"/>
                  </a:lnTo>
                  <a:cubicBezTo>
                    <a:pt x="2074" y="465"/>
                    <a:pt x="1610" y="0"/>
                    <a:pt x="1037" y="0"/>
                  </a:cubicBezTo>
                  <a:cubicBezTo>
                    <a:pt x="464" y="0"/>
                    <a:pt x="0" y="465"/>
                    <a:pt x="0" y="1037"/>
                  </a:cubicBezTo>
                  <a:cubicBezTo>
                    <a:pt x="0" y="1483"/>
                    <a:pt x="282" y="1864"/>
                    <a:pt x="678" y="2010"/>
                  </a:cubicBezTo>
                  <a:lnTo>
                    <a:pt x="855" y="2317"/>
                  </a:lnTo>
                  <a:lnTo>
                    <a:pt x="1037" y="2631"/>
                  </a:lnTo>
                  <a:lnTo>
                    <a:pt x="1219" y="2317"/>
                  </a:lnTo>
                  <a:lnTo>
                    <a:pt x="1397" y="2010"/>
                  </a:lnTo>
                  <a:cubicBezTo>
                    <a:pt x="1792" y="1864"/>
                    <a:pt x="2074" y="1483"/>
                    <a:pt x="2074" y="1037"/>
                  </a:cubicBezTo>
                </a:path>
              </a:pathLst>
            </a:custGeom>
            <a:solidFill>
              <a:schemeClr val="accent1"/>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4" name="Freeform 69">
              <a:extLst>
                <a:ext uri="{FF2B5EF4-FFF2-40B4-BE49-F238E27FC236}">
                  <a16:creationId xmlns:a16="http://schemas.microsoft.com/office/drawing/2014/main" xmlns="" id="{E0758CE4-69ED-9375-5281-C175F67AC4C4}"/>
                </a:ext>
              </a:extLst>
            </p:cNvPr>
            <p:cNvSpPr>
              <a:spLocks noChangeArrowheads="1"/>
            </p:cNvSpPr>
            <p:nvPr/>
          </p:nvSpPr>
          <p:spPr bwMode="auto">
            <a:xfrm>
              <a:off x="-3093682" y="1434325"/>
              <a:ext cx="2235623" cy="2235668"/>
            </a:xfrm>
            <a:custGeom>
              <a:avLst/>
              <a:gdLst>
                <a:gd name="T0" fmla="*/ 1171629 w 1794"/>
                <a:gd name="T1" fmla="*/ 586141 h 1794"/>
                <a:gd name="T2" fmla="*/ 1171629 w 1794"/>
                <a:gd name="T3" fmla="*/ 586141 h 1794"/>
                <a:gd name="T4" fmla="*/ 586141 w 1794"/>
                <a:gd name="T5" fmla="*/ 1171629 h 1794"/>
                <a:gd name="T6" fmla="*/ 586141 w 1794"/>
                <a:gd name="T7" fmla="*/ 1171629 h 1794"/>
                <a:gd name="T8" fmla="*/ 0 w 1794"/>
                <a:gd name="T9" fmla="*/ 586141 h 1794"/>
                <a:gd name="T10" fmla="*/ 0 w 1794"/>
                <a:gd name="T11" fmla="*/ 586141 h 1794"/>
                <a:gd name="T12" fmla="*/ 586141 w 1794"/>
                <a:gd name="T13" fmla="*/ 0 h 1794"/>
                <a:gd name="T14" fmla="*/ 586141 w 1794"/>
                <a:gd name="T15" fmla="*/ 0 h 1794"/>
                <a:gd name="T16" fmla="*/ 1171629 w 1794"/>
                <a:gd name="T17" fmla="*/ 586141 h 1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94" h="1794">
                  <a:moveTo>
                    <a:pt x="1793" y="897"/>
                  </a:moveTo>
                  <a:lnTo>
                    <a:pt x="1793" y="897"/>
                  </a:lnTo>
                  <a:cubicBezTo>
                    <a:pt x="1793" y="1392"/>
                    <a:pt x="1392" y="1793"/>
                    <a:pt x="897" y="1793"/>
                  </a:cubicBezTo>
                  <a:cubicBezTo>
                    <a:pt x="402" y="1793"/>
                    <a:pt x="0" y="1392"/>
                    <a:pt x="0" y="897"/>
                  </a:cubicBezTo>
                  <a:cubicBezTo>
                    <a:pt x="0" y="402"/>
                    <a:pt x="402" y="0"/>
                    <a:pt x="897" y="0"/>
                  </a:cubicBezTo>
                  <a:cubicBezTo>
                    <a:pt x="1392" y="0"/>
                    <a:pt x="1793" y="402"/>
                    <a:pt x="1793" y="897"/>
                  </a:cubicBezTo>
                </a:path>
              </a:pathLst>
            </a:custGeom>
            <a:solidFill>
              <a:srgbClr val="C00000"/>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8" name="Freeform 70">
              <a:extLst>
                <a:ext uri="{FF2B5EF4-FFF2-40B4-BE49-F238E27FC236}">
                  <a16:creationId xmlns:a16="http://schemas.microsoft.com/office/drawing/2014/main" xmlns="" id="{C1C977FB-BCB1-DED1-978D-2FC0499CAD63}"/>
                </a:ext>
              </a:extLst>
            </p:cNvPr>
            <p:cNvSpPr>
              <a:spLocks noChangeArrowheads="1"/>
            </p:cNvSpPr>
            <p:nvPr/>
          </p:nvSpPr>
          <p:spPr bwMode="auto">
            <a:xfrm>
              <a:off x="-4247198" y="5169597"/>
              <a:ext cx="20686397" cy="790999"/>
            </a:xfrm>
            <a:prstGeom prst="roundRect">
              <a:avLst>
                <a:gd name="adj" fmla="val 50000"/>
              </a:avLst>
            </a:prstGeom>
            <a:solidFill>
              <a:srgbClr val="00D142"/>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18" name="Freeform 71">
              <a:extLst>
                <a:ext uri="{FF2B5EF4-FFF2-40B4-BE49-F238E27FC236}">
                  <a16:creationId xmlns:a16="http://schemas.microsoft.com/office/drawing/2014/main" xmlns="" id="{49C6B7B2-3396-231A-E550-87018D091F1E}"/>
                </a:ext>
              </a:extLst>
            </p:cNvPr>
            <p:cNvSpPr>
              <a:spLocks noChangeArrowheads="1"/>
            </p:cNvSpPr>
            <p:nvPr/>
          </p:nvSpPr>
          <p:spPr bwMode="auto">
            <a:xfrm>
              <a:off x="-2621290" y="4916917"/>
              <a:ext cx="1290838" cy="1290864"/>
            </a:xfrm>
            <a:custGeom>
              <a:avLst/>
              <a:gdLst>
                <a:gd name="T0" fmla="*/ 676216 w 1035"/>
                <a:gd name="T1" fmla="*/ 338108 h 1035"/>
                <a:gd name="T2" fmla="*/ 676216 w 1035"/>
                <a:gd name="T3" fmla="*/ 338108 h 1035"/>
                <a:gd name="T4" fmla="*/ 338108 w 1035"/>
                <a:gd name="T5" fmla="*/ 676216 h 1035"/>
                <a:gd name="T6" fmla="*/ 338108 w 1035"/>
                <a:gd name="T7" fmla="*/ 676216 h 1035"/>
                <a:gd name="T8" fmla="*/ 0 w 1035"/>
                <a:gd name="T9" fmla="*/ 338108 h 1035"/>
                <a:gd name="T10" fmla="*/ 0 w 1035"/>
                <a:gd name="T11" fmla="*/ 338108 h 1035"/>
                <a:gd name="T12" fmla="*/ 338108 w 1035"/>
                <a:gd name="T13" fmla="*/ 0 h 1035"/>
                <a:gd name="T14" fmla="*/ 338108 w 1035"/>
                <a:gd name="T15" fmla="*/ 0 h 1035"/>
                <a:gd name="T16" fmla="*/ 676216 w 1035"/>
                <a:gd name="T17" fmla="*/ 338108 h 10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35" h="1035">
                  <a:moveTo>
                    <a:pt x="1034" y="517"/>
                  </a:moveTo>
                  <a:lnTo>
                    <a:pt x="1034" y="517"/>
                  </a:lnTo>
                  <a:cubicBezTo>
                    <a:pt x="1034" y="802"/>
                    <a:pt x="803" y="1034"/>
                    <a:pt x="517" y="1034"/>
                  </a:cubicBezTo>
                  <a:cubicBezTo>
                    <a:pt x="231" y="1034"/>
                    <a:pt x="0" y="802"/>
                    <a:pt x="0" y="517"/>
                  </a:cubicBezTo>
                  <a:cubicBezTo>
                    <a:pt x="0" y="232"/>
                    <a:pt x="231" y="0"/>
                    <a:pt x="517" y="0"/>
                  </a:cubicBezTo>
                  <a:cubicBezTo>
                    <a:pt x="803" y="0"/>
                    <a:pt x="1034" y="232"/>
                    <a:pt x="1034" y="517"/>
                  </a:cubicBezTo>
                </a:path>
              </a:pathLst>
            </a:custGeom>
            <a:solidFill>
              <a:schemeClr val="accent1"/>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19" name="Freeform 72">
              <a:extLst>
                <a:ext uri="{FF2B5EF4-FFF2-40B4-BE49-F238E27FC236}">
                  <a16:creationId xmlns:a16="http://schemas.microsoft.com/office/drawing/2014/main" xmlns="" id="{92EC1A9A-5DD5-2534-A9E3-199E6F78F2AF}"/>
                </a:ext>
              </a:extLst>
            </p:cNvPr>
            <p:cNvSpPr>
              <a:spLocks noChangeArrowheads="1"/>
            </p:cNvSpPr>
            <p:nvPr/>
          </p:nvSpPr>
          <p:spPr bwMode="auto">
            <a:xfrm>
              <a:off x="-2467487" y="5070724"/>
              <a:ext cx="988728" cy="988746"/>
            </a:xfrm>
            <a:custGeom>
              <a:avLst/>
              <a:gdLst>
                <a:gd name="T0" fmla="*/ 517801 w 794"/>
                <a:gd name="T1" fmla="*/ 258574 h 794"/>
                <a:gd name="T2" fmla="*/ 517801 w 794"/>
                <a:gd name="T3" fmla="*/ 258574 h 794"/>
                <a:gd name="T4" fmla="*/ 258574 w 794"/>
                <a:gd name="T5" fmla="*/ 517801 h 794"/>
                <a:gd name="T6" fmla="*/ 258574 w 794"/>
                <a:gd name="T7" fmla="*/ 517801 h 794"/>
                <a:gd name="T8" fmla="*/ 0 w 794"/>
                <a:gd name="T9" fmla="*/ 258574 h 794"/>
                <a:gd name="T10" fmla="*/ 0 w 794"/>
                <a:gd name="T11" fmla="*/ 258574 h 794"/>
                <a:gd name="T12" fmla="*/ 258574 w 794"/>
                <a:gd name="T13" fmla="*/ 0 h 794"/>
                <a:gd name="T14" fmla="*/ 258574 w 794"/>
                <a:gd name="T15" fmla="*/ 0 h 794"/>
                <a:gd name="T16" fmla="*/ 517801 w 794"/>
                <a:gd name="T17" fmla="*/ 258574 h 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94" h="794">
                  <a:moveTo>
                    <a:pt x="793" y="396"/>
                  </a:moveTo>
                  <a:lnTo>
                    <a:pt x="793" y="396"/>
                  </a:lnTo>
                  <a:cubicBezTo>
                    <a:pt x="793" y="616"/>
                    <a:pt x="615" y="793"/>
                    <a:pt x="396" y="793"/>
                  </a:cubicBezTo>
                  <a:cubicBezTo>
                    <a:pt x="177" y="793"/>
                    <a:pt x="0" y="616"/>
                    <a:pt x="0" y="396"/>
                  </a:cubicBezTo>
                  <a:cubicBezTo>
                    <a:pt x="0" y="177"/>
                    <a:pt x="177" y="0"/>
                    <a:pt x="396" y="0"/>
                  </a:cubicBezTo>
                  <a:cubicBezTo>
                    <a:pt x="615" y="0"/>
                    <a:pt x="793" y="177"/>
                    <a:pt x="793" y="396"/>
                  </a:cubicBezTo>
                </a:path>
              </a:pathLst>
            </a:custGeom>
            <a:solidFill>
              <a:schemeClr val="bg2"/>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0" name="Freeform 145">
              <a:extLst>
                <a:ext uri="{FF2B5EF4-FFF2-40B4-BE49-F238E27FC236}">
                  <a16:creationId xmlns:a16="http://schemas.microsoft.com/office/drawing/2014/main" xmlns="" id="{434FE9CA-865F-3E75-CA25-A4325A596B08}"/>
                </a:ext>
              </a:extLst>
            </p:cNvPr>
            <p:cNvSpPr>
              <a:spLocks noChangeArrowheads="1"/>
            </p:cNvSpPr>
            <p:nvPr/>
          </p:nvSpPr>
          <p:spPr bwMode="auto">
            <a:xfrm>
              <a:off x="2113620" y="1247564"/>
              <a:ext cx="2587172" cy="3279347"/>
            </a:xfrm>
            <a:custGeom>
              <a:avLst/>
              <a:gdLst>
                <a:gd name="T0" fmla="*/ 1355968 w 2075"/>
                <a:gd name="T1" fmla="*/ 677494 h 2632"/>
                <a:gd name="T2" fmla="*/ 1355968 w 2075"/>
                <a:gd name="T3" fmla="*/ 677494 h 2632"/>
                <a:gd name="T4" fmla="*/ 677984 w 2075"/>
                <a:gd name="T5" fmla="*/ 0 h 2632"/>
                <a:gd name="T6" fmla="*/ 677984 w 2075"/>
                <a:gd name="T7" fmla="*/ 0 h 2632"/>
                <a:gd name="T8" fmla="*/ 0 w 2075"/>
                <a:gd name="T9" fmla="*/ 677494 h 2632"/>
                <a:gd name="T10" fmla="*/ 0 w 2075"/>
                <a:gd name="T11" fmla="*/ 677494 h 2632"/>
                <a:gd name="T12" fmla="*/ 442618 w 2075"/>
                <a:gd name="T13" fmla="*/ 1313175 h 2632"/>
                <a:gd name="T14" fmla="*/ 558994 w 2075"/>
                <a:gd name="T15" fmla="*/ 1513744 h 2632"/>
                <a:gd name="T16" fmla="*/ 677984 w 2075"/>
                <a:gd name="T17" fmla="*/ 1718887 h 2632"/>
                <a:gd name="T18" fmla="*/ 796975 w 2075"/>
                <a:gd name="T19" fmla="*/ 1513744 h 2632"/>
                <a:gd name="T20" fmla="*/ 913350 w 2075"/>
                <a:gd name="T21" fmla="*/ 1313175 h 2632"/>
                <a:gd name="T22" fmla="*/ 913350 w 2075"/>
                <a:gd name="T23" fmla="*/ 1313175 h 2632"/>
                <a:gd name="T24" fmla="*/ 1355968 w 2075"/>
                <a:gd name="T25" fmla="*/ 677494 h 26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75" h="2632">
                  <a:moveTo>
                    <a:pt x="2074" y="1037"/>
                  </a:moveTo>
                  <a:lnTo>
                    <a:pt x="2074" y="1037"/>
                  </a:lnTo>
                  <a:cubicBezTo>
                    <a:pt x="2074" y="465"/>
                    <a:pt x="1609" y="0"/>
                    <a:pt x="1037" y="0"/>
                  </a:cubicBezTo>
                  <a:cubicBezTo>
                    <a:pt x="465" y="0"/>
                    <a:pt x="0" y="465"/>
                    <a:pt x="0" y="1037"/>
                  </a:cubicBezTo>
                  <a:cubicBezTo>
                    <a:pt x="0" y="1483"/>
                    <a:pt x="282" y="1864"/>
                    <a:pt x="677" y="2010"/>
                  </a:cubicBezTo>
                  <a:lnTo>
                    <a:pt x="855" y="2317"/>
                  </a:lnTo>
                  <a:lnTo>
                    <a:pt x="1037" y="2631"/>
                  </a:lnTo>
                  <a:lnTo>
                    <a:pt x="1219" y="2317"/>
                  </a:lnTo>
                  <a:lnTo>
                    <a:pt x="1397" y="2010"/>
                  </a:lnTo>
                  <a:cubicBezTo>
                    <a:pt x="1792" y="1864"/>
                    <a:pt x="2074" y="1483"/>
                    <a:pt x="2074" y="1037"/>
                  </a:cubicBezTo>
                </a:path>
              </a:pathLst>
            </a:custGeom>
            <a:solidFill>
              <a:schemeClr val="accent2"/>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1" name="Freeform 146">
              <a:extLst>
                <a:ext uri="{FF2B5EF4-FFF2-40B4-BE49-F238E27FC236}">
                  <a16:creationId xmlns:a16="http://schemas.microsoft.com/office/drawing/2014/main" xmlns="" id="{BF45F4E8-08CC-C0EE-C8FC-783806AAF360}"/>
                </a:ext>
              </a:extLst>
            </p:cNvPr>
            <p:cNvSpPr>
              <a:spLocks noChangeArrowheads="1"/>
            </p:cNvSpPr>
            <p:nvPr/>
          </p:nvSpPr>
          <p:spPr bwMode="auto">
            <a:xfrm>
              <a:off x="2289394" y="1434325"/>
              <a:ext cx="2235623" cy="2235668"/>
            </a:xfrm>
            <a:custGeom>
              <a:avLst/>
              <a:gdLst>
                <a:gd name="T0" fmla="*/ 1171629 w 1794"/>
                <a:gd name="T1" fmla="*/ 586141 h 1794"/>
                <a:gd name="T2" fmla="*/ 1171629 w 1794"/>
                <a:gd name="T3" fmla="*/ 586141 h 1794"/>
                <a:gd name="T4" fmla="*/ 585488 w 1794"/>
                <a:gd name="T5" fmla="*/ 1171629 h 1794"/>
                <a:gd name="T6" fmla="*/ 585488 w 1794"/>
                <a:gd name="T7" fmla="*/ 1171629 h 1794"/>
                <a:gd name="T8" fmla="*/ 0 w 1794"/>
                <a:gd name="T9" fmla="*/ 586141 h 1794"/>
                <a:gd name="T10" fmla="*/ 0 w 1794"/>
                <a:gd name="T11" fmla="*/ 586141 h 1794"/>
                <a:gd name="T12" fmla="*/ 585488 w 1794"/>
                <a:gd name="T13" fmla="*/ 0 h 1794"/>
                <a:gd name="T14" fmla="*/ 585488 w 1794"/>
                <a:gd name="T15" fmla="*/ 0 h 1794"/>
                <a:gd name="T16" fmla="*/ 1171629 w 1794"/>
                <a:gd name="T17" fmla="*/ 586141 h 1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94" h="1794">
                  <a:moveTo>
                    <a:pt x="1793" y="897"/>
                  </a:moveTo>
                  <a:lnTo>
                    <a:pt x="1793" y="897"/>
                  </a:lnTo>
                  <a:cubicBezTo>
                    <a:pt x="1793" y="1392"/>
                    <a:pt x="1391" y="1793"/>
                    <a:pt x="896" y="1793"/>
                  </a:cubicBezTo>
                  <a:cubicBezTo>
                    <a:pt x="401" y="1793"/>
                    <a:pt x="0" y="1392"/>
                    <a:pt x="0" y="897"/>
                  </a:cubicBezTo>
                  <a:cubicBezTo>
                    <a:pt x="0" y="402"/>
                    <a:pt x="401" y="0"/>
                    <a:pt x="896" y="0"/>
                  </a:cubicBezTo>
                  <a:cubicBezTo>
                    <a:pt x="1391" y="0"/>
                    <a:pt x="1793" y="402"/>
                    <a:pt x="1793" y="897"/>
                  </a:cubicBezTo>
                </a:path>
              </a:pathLst>
            </a:custGeom>
            <a:solidFill>
              <a:srgbClr val="FFC000"/>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2" name="Freeform 147">
              <a:extLst>
                <a:ext uri="{FF2B5EF4-FFF2-40B4-BE49-F238E27FC236}">
                  <a16:creationId xmlns:a16="http://schemas.microsoft.com/office/drawing/2014/main" xmlns="" id="{68128EDE-6BA4-B6AA-91C8-6713D6EA09A2}"/>
                </a:ext>
              </a:extLst>
            </p:cNvPr>
            <p:cNvSpPr>
              <a:spLocks noChangeArrowheads="1"/>
            </p:cNvSpPr>
            <p:nvPr/>
          </p:nvSpPr>
          <p:spPr bwMode="auto">
            <a:xfrm>
              <a:off x="2761787" y="4916917"/>
              <a:ext cx="1290838" cy="1290864"/>
            </a:xfrm>
            <a:custGeom>
              <a:avLst/>
              <a:gdLst>
                <a:gd name="T0" fmla="*/ 676216 w 1035"/>
                <a:gd name="T1" fmla="*/ 338108 h 1035"/>
                <a:gd name="T2" fmla="*/ 676216 w 1035"/>
                <a:gd name="T3" fmla="*/ 338108 h 1035"/>
                <a:gd name="T4" fmla="*/ 338108 w 1035"/>
                <a:gd name="T5" fmla="*/ 676216 h 1035"/>
                <a:gd name="T6" fmla="*/ 338108 w 1035"/>
                <a:gd name="T7" fmla="*/ 676216 h 1035"/>
                <a:gd name="T8" fmla="*/ 0 w 1035"/>
                <a:gd name="T9" fmla="*/ 338108 h 1035"/>
                <a:gd name="T10" fmla="*/ 0 w 1035"/>
                <a:gd name="T11" fmla="*/ 338108 h 1035"/>
                <a:gd name="T12" fmla="*/ 338108 w 1035"/>
                <a:gd name="T13" fmla="*/ 0 h 1035"/>
                <a:gd name="T14" fmla="*/ 338108 w 1035"/>
                <a:gd name="T15" fmla="*/ 0 h 1035"/>
                <a:gd name="T16" fmla="*/ 676216 w 1035"/>
                <a:gd name="T17" fmla="*/ 338108 h 10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35" h="1035">
                  <a:moveTo>
                    <a:pt x="1034" y="517"/>
                  </a:moveTo>
                  <a:lnTo>
                    <a:pt x="1034" y="517"/>
                  </a:lnTo>
                  <a:cubicBezTo>
                    <a:pt x="1034" y="802"/>
                    <a:pt x="803" y="1034"/>
                    <a:pt x="517" y="1034"/>
                  </a:cubicBezTo>
                  <a:cubicBezTo>
                    <a:pt x="231" y="1034"/>
                    <a:pt x="0" y="802"/>
                    <a:pt x="0" y="517"/>
                  </a:cubicBezTo>
                  <a:cubicBezTo>
                    <a:pt x="0" y="232"/>
                    <a:pt x="231" y="0"/>
                    <a:pt x="517" y="0"/>
                  </a:cubicBezTo>
                  <a:cubicBezTo>
                    <a:pt x="803" y="0"/>
                    <a:pt x="1034" y="232"/>
                    <a:pt x="1034" y="517"/>
                  </a:cubicBezTo>
                </a:path>
              </a:pathLst>
            </a:custGeom>
            <a:solidFill>
              <a:schemeClr val="accent2"/>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3" name="Freeform 148">
              <a:extLst>
                <a:ext uri="{FF2B5EF4-FFF2-40B4-BE49-F238E27FC236}">
                  <a16:creationId xmlns:a16="http://schemas.microsoft.com/office/drawing/2014/main" xmlns="" id="{240AB76D-1AFB-C9AE-4D2E-72CD1F4F0E6B}"/>
                </a:ext>
              </a:extLst>
            </p:cNvPr>
            <p:cNvSpPr>
              <a:spLocks noChangeArrowheads="1"/>
            </p:cNvSpPr>
            <p:nvPr/>
          </p:nvSpPr>
          <p:spPr bwMode="auto">
            <a:xfrm>
              <a:off x="2910094" y="5070723"/>
              <a:ext cx="988728" cy="988747"/>
            </a:xfrm>
            <a:custGeom>
              <a:avLst/>
              <a:gdLst>
                <a:gd name="T0" fmla="*/ 517801 w 794"/>
                <a:gd name="T1" fmla="*/ 258574 h 794"/>
                <a:gd name="T2" fmla="*/ 517801 w 794"/>
                <a:gd name="T3" fmla="*/ 258574 h 794"/>
                <a:gd name="T4" fmla="*/ 258574 w 794"/>
                <a:gd name="T5" fmla="*/ 517801 h 794"/>
                <a:gd name="T6" fmla="*/ 258574 w 794"/>
                <a:gd name="T7" fmla="*/ 517801 h 794"/>
                <a:gd name="T8" fmla="*/ 0 w 794"/>
                <a:gd name="T9" fmla="*/ 258574 h 794"/>
                <a:gd name="T10" fmla="*/ 0 w 794"/>
                <a:gd name="T11" fmla="*/ 258574 h 794"/>
                <a:gd name="T12" fmla="*/ 258574 w 794"/>
                <a:gd name="T13" fmla="*/ 0 h 794"/>
                <a:gd name="T14" fmla="*/ 258574 w 794"/>
                <a:gd name="T15" fmla="*/ 0 h 794"/>
                <a:gd name="T16" fmla="*/ 517801 w 794"/>
                <a:gd name="T17" fmla="*/ 258574 h 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94" h="794">
                  <a:moveTo>
                    <a:pt x="793" y="396"/>
                  </a:moveTo>
                  <a:lnTo>
                    <a:pt x="793" y="396"/>
                  </a:lnTo>
                  <a:cubicBezTo>
                    <a:pt x="793" y="616"/>
                    <a:pt x="615" y="793"/>
                    <a:pt x="396" y="793"/>
                  </a:cubicBezTo>
                  <a:cubicBezTo>
                    <a:pt x="177" y="793"/>
                    <a:pt x="0" y="616"/>
                    <a:pt x="0" y="396"/>
                  </a:cubicBezTo>
                  <a:cubicBezTo>
                    <a:pt x="0" y="177"/>
                    <a:pt x="177" y="0"/>
                    <a:pt x="396" y="0"/>
                  </a:cubicBezTo>
                  <a:cubicBezTo>
                    <a:pt x="615" y="0"/>
                    <a:pt x="793" y="177"/>
                    <a:pt x="793" y="396"/>
                  </a:cubicBezTo>
                </a:path>
              </a:pathLst>
            </a:custGeom>
            <a:solidFill>
              <a:schemeClr val="bg2"/>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4" name="Freeform 221">
              <a:extLst>
                <a:ext uri="{FF2B5EF4-FFF2-40B4-BE49-F238E27FC236}">
                  <a16:creationId xmlns:a16="http://schemas.microsoft.com/office/drawing/2014/main" xmlns="" id="{55556400-D684-9B2E-42E7-A5FDA53836C9}"/>
                </a:ext>
              </a:extLst>
            </p:cNvPr>
            <p:cNvSpPr>
              <a:spLocks noChangeArrowheads="1"/>
            </p:cNvSpPr>
            <p:nvPr/>
          </p:nvSpPr>
          <p:spPr bwMode="auto">
            <a:xfrm>
              <a:off x="7496698" y="1247564"/>
              <a:ext cx="2581680" cy="3279347"/>
            </a:xfrm>
            <a:custGeom>
              <a:avLst/>
              <a:gdLst>
                <a:gd name="T0" fmla="*/ 1353089 w 2074"/>
                <a:gd name="T1" fmla="*/ 677494 h 2632"/>
                <a:gd name="T2" fmla="*/ 1353089 w 2074"/>
                <a:gd name="T3" fmla="*/ 677494 h 2632"/>
                <a:gd name="T4" fmla="*/ 676218 w 2074"/>
                <a:gd name="T5" fmla="*/ 0 h 2632"/>
                <a:gd name="T6" fmla="*/ 676218 w 2074"/>
                <a:gd name="T7" fmla="*/ 0 h 2632"/>
                <a:gd name="T8" fmla="*/ 0 w 2074"/>
                <a:gd name="T9" fmla="*/ 677494 h 2632"/>
                <a:gd name="T10" fmla="*/ 0 w 2074"/>
                <a:gd name="T11" fmla="*/ 677494 h 2632"/>
                <a:gd name="T12" fmla="*/ 441892 w 2074"/>
                <a:gd name="T13" fmla="*/ 1313175 h 2632"/>
                <a:gd name="T14" fmla="*/ 558076 w 2074"/>
                <a:gd name="T15" fmla="*/ 1513744 h 2632"/>
                <a:gd name="T16" fmla="*/ 676218 w 2074"/>
                <a:gd name="T17" fmla="*/ 1718887 h 2632"/>
                <a:gd name="T18" fmla="*/ 795013 w 2074"/>
                <a:gd name="T19" fmla="*/ 1513744 h 2632"/>
                <a:gd name="T20" fmla="*/ 911198 w 2074"/>
                <a:gd name="T21" fmla="*/ 1313175 h 2632"/>
                <a:gd name="T22" fmla="*/ 911198 w 2074"/>
                <a:gd name="T23" fmla="*/ 1313175 h 2632"/>
                <a:gd name="T24" fmla="*/ 1353089 w 2074"/>
                <a:gd name="T25" fmla="*/ 677494 h 26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74" h="2632">
                  <a:moveTo>
                    <a:pt x="2073" y="1037"/>
                  </a:moveTo>
                  <a:lnTo>
                    <a:pt x="2073" y="1037"/>
                  </a:lnTo>
                  <a:cubicBezTo>
                    <a:pt x="2073" y="465"/>
                    <a:pt x="1609" y="0"/>
                    <a:pt x="1036" y="0"/>
                  </a:cubicBezTo>
                  <a:cubicBezTo>
                    <a:pt x="464" y="0"/>
                    <a:pt x="0" y="465"/>
                    <a:pt x="0" y="1037"/>
                  </a:cubicBezTo>
                  <a:cubicBezTo>
                    <a:pt x="0" y="1483"/>
                    <a:pt x="282" y="1864"/>
                    <a:pt x="677" y="2010"/>
                  </a:cubicBezTo>
                  <a:lnTo>
                    <a:pt x="855" y="2317"/>
                  </a:lnTo>
                  <a:lnTo>
                    <a:pt x="1036" y="2631"/>
                  </a:lnTo>
                  <a:lnTo>
                    <a:pt x="1218" y="2317"/>
                  </a:lnTo>
                  <a:lnTo>
                    <a:pt x="1396" y="2010"/>
                  </a:lnTo>
                  <a:cubicBezTo>
                    <a:pt x="1791" y="1864"/>
                    <a:pt x="2073" y="1483"/>
                    <a:pt x="2073" y="1037"/>
                  </a:cubicBezTo>
                </a:path>
              </a:pathLst>
            </a:custGeom>
            <a:solidFill>
              <a:schemeClr val="accent3"/>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5" name="Freeform 222">
              <a:extLst>
                <a:ext uri="{FF2B5EF4-FFF2-40B4-BE49-F238E27FC236}">
                  <a16:creationId xmlns:a16="http://schemas.microsoft.com/office/drawing/2014/main" xmlns="" id="{69DA8330-F9BF-8DA5-6CDF-76F0E9D973B3}"/>
                </a:ext>
              </a:extLst>
            </p:cNvPr>
            <p:cNvSpPr>
              <a:spLocks noChangeArrowheads="1"/>
            </p:cNvSpPr>
            <p:nvPr/>
          </p:nvSpPr>
          <p:spPr bwMode="auto">
            <a:xfrm>
              <a:off x="7666979" y="1434325"/>
              <a:ext cx="2235627" cy="2235668"/>
            </a:xfrm>
            <a:custGeom>
              <a:avLst/>
              <a:gdLst>
                <a:gd name="T0" fmla="*/ 1171631 w 1794"/>
                <a:gd name="T1" fmla="*/ 586141 h 1794"/>
                <a:gd name="T2" fmla="*/ 1171631 w 1794"/>
                <a:gd name="T3" fmla="*/ 586141 h 1794"/>
                <a:gd name="T4" fmla="*/ 585489 w 1794"/>
                <a:gd name="T5" fmla="*/ 1171629 h 1794"/>
                <a:gd name="T6" fmla="*/ 585489 w 1794"/>
                <a:gd name="T7" fmla="*/ 1171629 h 1794"/>
                <a:gd name="T8" fmla="*/ 0 w 1794"/>
                <a:gd name="T9" fmla="*/ 586141 h 1794"/>
                <a:gd name="T10" fmla="*/ 0 w 1794"/>
                <a:gd name="T11" fmla="*/ 586141 h 1794"/>
                <a:gd name="T12" fmla="*/ 585489 w 1794"/>
                <a:gd name="T13" fmla="*/ 0 h 1794"/>
                <a:gd name="T14" fmla="*/ 585489 w 1794"/>
                <a:gd name="T15" fmla="*/ 0 h 1794"/>
                <a:gd name="T16" fmla="*/ 1171631 w 1794"/>
                <a:gd name="T17" fmla="*/ 586141 h 1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94" h="1794">
                  <a:moveTo>
                    <a:pt x="1793" y="897"/>
                  </a:moveTo>
                  <a:lnTo>
                    <a:pt x="1793" y="897"/>
                  </a:lnTo>
                  <a:cubicBezTo>
                    <a:pt x="1793" y="1392"/>
                    <a:pt x="1392" y="1793"/>
                    <a:pt x="896" y="1793"/>
                  </a:cubicBezTo>
                  <a:cubicBezTo>
                    <a:pt x="401" y="1793"/>
                    <a:pt x="0" y="1392"/>
                    <a:pt x="0" y="897"/>
                  </a:cubicBezTo>
                  <a:cubicBezTo>
                    <a:pt x="0" y="402"/>
                    <a:pt x="401" y="0"/>
                    <a:pt x="896" y="0"/>
                  </a:cubicBezTo>
                  <a:cubicBezTo>
                    <a:pt x="1392" y="0"/>
                    <a:pt x="1793" y="402"/>
                    <a:pt x="1793" y="897"/>
                  </a:cubicBezTo>
                </a:path>
              </a:pathLst>
            </a:custGeom>
            <a:solidFill>
              <a:srgbClr val="FF0000"/>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6" name="Freeform 223">
              <a:extLst>
                <a:ext uri="{FF2B5EF4-FFF2-40B4-BE49-F238E27FC236}">
                  <a16:creationId xmlns:a16="http://schemas.microsoft.com/office/drawing/2014/main" xmlns="" id="{59EA364A-3D0E-DC51-F3C5-0E33C0FD9D97}"/>
                </a:ext>
              </a:extLst>
            </p:cNvPr>
            <p:cNvSpPr>
              <a:spLocks noChangeArrowheads="1"/>
            </p:cNvSpPr>
            <p:nvPr/>
          </p:nvSpPr>
          <p:spPr bwMode="auto">
            <a:xfrm>
              <a:off x="8139371" y="4916917"/>
              <a:ext cx="1290842" cy="1290864"/>
            </a:xfrm>
            <a:custGeom>
              <a:avLst/>
              <a:gdLst>
                <a:gd name="T0" fmla="*/ 676218 w 1035"/>
                <a:gd name="T1" fmla="*/ 338108 h 1035"/>
                <a:gd name="T2" fmla="*/ 676218 w 1035"/>
                <a:gd name="T3" fmla="*/ 338108 h 1035"/>
                <a:gd name="T4" fmla="*/ 338109 w 1035"/>
                <a:gd name="T5" fmla="*/ 676216 h 1035"/>
                <a:gd name="T6" fmla="*/ 338109 w 1035"/>
                <a:gd name="T7" fmla="*/ 676216 h 1035"/>
                <a:gd name="T8" fmla="*/ 0 w 1035"/>
                <a:gd name="T9" fmla="*/ 338108 h 1035"/>
                <a:gd name="T10" fmla="*/ 0 w 1035"/>
                <a:gd name="T11" fmla="*/ 338108 h 1035"/>
                <a:gd name="T12" fmla="*/ 338109 w 1035"/>
                <a:gd name="T13" fmla="*/ 0 h 1035"/>
                <a:gd name="T14" fmla="*/ 338109 w 1035"/>
                <a:gd name="T15" fmla="*/ 0 h 1035"/>
                <a:gd name="T16" fmla="*/ 676218 w 1035"/>
                <a:gd name="T17" fmla="*/ 338108 h 10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35" h="1035">
                  <a:moveTo>
                    <a:pt x="1034" y="517"/>
                  </a:moveTo>
                  <a:lnTo>
                    <a:pt x="1034" y="517"/>
                  </a:lnTo>
                  <a:cubicBezTo>
                    <a:pt x="1034" y="802"/>
                    <a:pt x="803" y="1034"/>
                    <a:pt x="517" y="1034"/>
                  </a:cubicBezTo>
                  <a:cubicBezTo>
                    <a:pt x="232" y="1034"/>
                    <a:pt x="0" y="802"/>
                    <a:pt x="0" y="517"/>
                  </a:cubicBezTo>
                  <a:cubicBezTo>
                    <a:pt x="0" y="232"/>
                    <a:pt x="232" y="0"/>
                    <a:pt x="517" y="0"/>
                  </a:cubicBezTo>
                  <a:cubicBezTo>
                    <a:pt x="803" y="0"/>
                    <a:pt x="1034" y="232"/>
                    <a:pt x="1034" y="517"/>
                  </a:cubicBezTo>
                </a:path>
              </a:pathLst>
            </a:custGeom>
            <a:solidFill>
              <a:schemeClr val="accent3"/>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7" name="Freeform 224">
              <a:extLst>
                <a:ext uri="{FF2B5EF4-FFF2-40B4-BE49-F238E27FC236}">
                  <a16:creationId xmlns:a16="http://schemas.microsoft.com/office/drawing/2014/main" xmlns="" id="{AE75B26A-15C9-5B8B-85A8-F79D9111A48B}"/>
                </a:ext>
              </a:extLst>
            </p:cNvPr>
            <p:cNvSpPr>
              <a:spLocks noChangeArrowheads="1"/>
            </p:cNvSpPr>
            <p:nvPr/>
          </p:nvSpPr>
          <p:spPr bwMode="auto">
            <a:xfrm>
              <a:off x="8293173" y="5070723"/>
              <a:ext cx="988728" cy="988747"/>
            </a:xfrm>
            <a:custGeom>
              <a:avLst/>
              <a:gdLst>
                <a:gd name="T0" fmla="*/ 517801 w 794"/>
                <a:gd name="T1" fmla="*/ 258574 h 794"/>
                <a:gd name="T2" fmla="*/ 517801 w 794"/>
                <a:gd name="T3" fmla="*/ 258574 h 794"/>
                <a:gd name="T4" fmla="*/ 259227 w 794"/>
                <a:gd name="T5" fmla="*/ 517801 h 794"/>
                <a:gd name="T6" fmla="*/ 259227 w 794"/>
                <a:gd name="T7" fmla="*/ 517801 h 794"/>
                <a:gd name="T8" fmla="*/ 0 w 794"/>
                <a:gd name="T9" fmla="*/ 258574 h 794"/>
                <a:gd name="T10" fmla="*/ 0 w 794"/>
                <a:gd name="T11" fmla="*/ 258574 h 794"/>
                <a:gd name="T12" fmla="*/ 259227 w 794"/>
                <a:gd name="T13" fmla="*/ 0 h 794"/>
                <a:gd name="T14" fmla="*/ 259227 w 794"/>
                <a:gd name="T15" fmla="*/ 0 h 794"/>
                <a:gd name="T16" fmla="*/ 517801 w 794"/>
                <a:gd name="T17" fmla="*/ 258574 h 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94" h="794">
                  <a:moveTo>
                    <a:pt x="793" y="396"/>
                  </a:moveTo>
                  <a:lnTo>
                    <a:pt x="793" y="396"/>
                  </a:lnTo>
                  <a:cubicBezTo>
                    <a:pt x="793" y="616"/>
                    <a:pt x="616" y="793"/>
                    <a:pt x="397" y="793"/>
                  </a:cubicBezTo>
                  <a:cubicBezTo>
                    <a:pt x="178" y="793"/>
                    <a:pt x="0" y="616"/>
                    <a:pt x="0" y="396"/>
                  </a:cubicBezTo>
                  <a:cubicBezTo>
                    <a:pt x="0" y="177"/>
                    <a:pt x="178" y="0"/>
                    <a:pt x="397" y="0"/>
                  </a:cubicBezTo>
                  <a:cubicBezTo>
                    <a:pt x="616" y="0"/>
                    <a:pt x="793" y="177"/>
                    <a:pt x="793" y="396"/>
                  </a:cubicBezTo>
                </a:path>
              </a:pathLst>
            </a:custGeom>
            <a:solidFill>
              <a:schemeClr val="bg2"/>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8" name="Freeform 297">
              <a:extLst>
                <a:ext uri="{FF2B5EF4-FFF2-40B4-BE49-F238E27FC236}">
                  <a16:creationId xmlns:a16="http://schemas.microsoft.com/office/drawing/2014/main" xmlns="" id="{75EB3F30-DC0F-9600-B44D-08E17A64F6BD}"/>
                </a:ext>
              </a:extLst>
            </p:cNvPr>
            <p:cNvSpPr>
              <a:spLocks noChangeArrowheads="1"/>
            </p:cNvSpPr>
            <p:nvPr/>
          </p:nvSpPr>
          <p:spPr bwMode="auto">
            <a:xfrm>
              <a:off x="12874283" y="1247564"/>
              <a:ext cx="2587174" cy="3279347"/>
            </a:xfrm>
            <a:custGeom>
              <a:avLst/>
              <a:gdLst>
                <a:gd name="T0" fmla="*/ 1355969 w 2075"/>
                <a:gd name="T1" fmla="*/ 677494 h 2632"/>
                <a:gd name="T2" fmla="*/ 1355969 w 2075"/>
                <a:gd name="T3" fmla="*/ 677494 h 2632"/>
                <a:gd name="T4" fmla="*/ 677985 w 2075"/>
                <a:gd name="T5" fmla="*/ 0 h 2632"/>
                <a:gd name="T6" fmla="*/ 677985 w 2075"/>
                <a:gd name="T7" fmla="*/ 0 h 2632"/>
                <a:gd name="T8" fmla="*/ 0 w 2075"/>
                <a:gd name="T9" fmla="*/ 677494 h 2632"/>
                <a:gd name="T10" fmla="*/ 0 w 2075"/>
                <a:gd name="T11" fmla="*/ 677494 h 2632"/>
                <a:gd name="T12" fmla="*/ 443272 w 2075"/>
                <a:gd name="T13" fmla="*/ 1313175 h 2632"/>
                <a:gd name="T14" fmla="*/ 559648 w 2075"/>
                <a:gd name="T15" fmla="*/ 1513744 h 2632"/>
                <a:gd name="T16" fmla="*/ 677985 w 2075"/>
                <a:gd name="T17" fmla="*/ 1718887 h 2632"/>
                <a:gd name="T18" fmla="*/ 796975 w 2075"/>
                <a:gd name="T19" fmla="*/ 1513744 h 2632"/>
                <a:gd name="T20" fmla="*/ 912697 w 2075"/>
                <a:gd name="T21" fmla="*/ 1313175 h 2632"/>
                <a:gd name="T22" fmla="*/ 912697 w 2075"/>
                <a:gd name="T23" fmla="*/ 1313175 h 2632"/>
                <a:gd name="T24" fmla="*/ 1355969 w 2075"/>
                <a:gd name="T25" fmla="*/ 677494 h 26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75" h="2632">
                  <a:moveTo>
                    <a:pt x="2074" y="1037"/>
                  </a:moveTo>
                  <a:lnTo>
                    <a:pt x="2074" y="1037"/>
                  </a:lnTo>
                  <a:cubicBezTo>
                    <a:pt x="2074" y="465"/>
                    <a:pt x="1610" y="0"/>
                    <a:pt x="1037" y="0"/>
                  </a:cubicBezTo>
                  <a:cubicBezTo>
                    <a:pt x="464" y="0"/>
                    <a:pt x="0" y="465"/>
                    <a:pt x="0" y="1037"/>
                  </a:cubicBezTo>
                  <a:cubicBezTo>
                    <a:pt x="0" y="1483"/>
                    <a:pt x="282" y="1864"/>
                    <a:pt x="678" y="2010"/>
                  </a:cubicBezTo>
                  <a:lnTo>
                    <a:pt x="856" y="2317"/>
                  </a:lnTo>
                  <a:lnTo>
                    <a:pt x="1037" y="2631"/>
                  </a:lnTo>
                  <a:lnTo>
                    <a:pt x="1219" y="2317"/>
                  </a:lnTo>
                  <a:lnTo>
                    <a:pt x="1396" y="2010"/>
                  </a:lnTo>
                  <a:cubicBezTo>
                    <a:pt x="1792" y="1864"/>
                    <a:pt x="2074" y="1483"/>
                    <a:pt x="2074" y="1037"/>
                  </a:cubicBezTo>
                </a:path>
              </a:pathLst>
            </a:custGeom>
            <a:solidFill>
              <a:srgbClr val="C00000"/>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29" name="Freeform 298">
              <a:extLst>
                <a:ext uri="{FF2B5EF4-FFF2-40B4-BE49-F238E27FC236}">
                  <a16:creationId xmlns:a16="http://schemas.microsoft.com/office/drawing/2014/main" xmlns="" id="{80767DA4-6420-7A09-CF22-B0E0319108E3}"/>
                </a:ext>
              </a:extLst>
            </p:cNvPr>
            <p:cNvSpPr>
              <a:spLocks noChangeArrowheads="1"/>
            </p:cNvSpPr>
            <p:nvPr/>
          </p:nvSpPr>
          <p:spPr bwMode="auto">
            <a:xfrm>
              <a:off x="13050055" y="1434325"/>
              <a:ext cx="2235627" cy="2235668"/>
            </a:xfrm>
            <a:custGeom>
              <a:avLst/>
              <a:gdLst>
                <a:gd name="T0" fmla="*/ 1171631 w 1794"/>
                <a:gd name="T1" fmla="*/ 586141 h 1794"/>
                <a:gd name="T2" fmla="*/ 1171631 w 1794"/>
                <a:gd name="T3" fmla="*/ 586141 h 1794"/>
                <a:gd name="T4" fmla="*/ 585489 w 1794"/>
                <a:gd name="T5" fmla="*/ 1171629 h 1794"/>
                <a:gd name="T6" fmla="*/ 585489 w 1794"/>
                <a:gd name="T7" fmla="*/ 1171629 h 1794"/>
                <a:gd name="T8" fmla="*/ 0 w 1794"/>
                <a:gd name="T9" fmla="*/ 586141 h 1794"/>
                <a:gd name="T10" fmla="*/ 0 w 1794"/>
                <a:gd name="T11" fmla="*/ 586141 h 1794"/>
                <a:gd name="T12" fmla="*/ 585489 w 1794"/>
                <a:gd name="T13" fmla="*/ 0 h 1794"/>
                <a:gd name="T14" fmla="*/ 585489 w 1794"/>
                <a:gd name="T15" fmla="*/ 0 h 1794"/>
                <a:gd name="T16" fmla="*/ 1171631 w 1794"/>
                <a:gd name="T17" fmla="*/ 586141 h 1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94" h="1794">
                  <a:moveTo>
                    <a:pt x="1793" y="897"/>
                  </a:moveTo>
                  <a:lnTo>
                    <a:pt x="1793" y="897"/>
                  </a:lnTo>
                  <a:cubicBezTo>
                    <a:pt x="1793" y="1392"/>
                    <a:pt x="1391" y="1793"/>
                    <a:pt x="896" y="1793"/>
                  </a:cubicBezTo>
                  <a:cubicBezTo>
                    <a:pt x="401" y="1793"/>
                    <a:pt x="0" y="1392"/>
                    <a:pt x="0" y="897"/>
                  </a:cubicBezTo>
                  <a:cubicBezTo>
                    <a:pt x="0" y="402"/>
                    <a:pt x="401" y="0"/>
                    <a:pt x="896" y="0"/>
                  </a:cubicBezTo>
                  <a:cubicBezTo>
                    <a:pt x="1391" y="0"/>
                    <a:pt x="1793" y="402"/>
                    <a:pt x="1793" y="897"/>
                  </a:cubicBezTo>
                </a:path>
              </a:pathLst>
            </a:custGeom>
            <a:solidFill>
              <a:srgbClr val="00B050"/>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30" name="Freeform 299">
              <a:extLst>
                <a:ext uri="{FF2B5EF4-FFF2-40B4-BE49-F238E27FC236}">
                  <a16:creationId xmlns:a16="http://schemas.microsoft.com/office/drawing/2014/main" xmlns="" id="{315DE275-D066-0017-045E-1266691004D9}"/>
                </a:ext>
              </a:extLst>
            </p:cNvPr>
            <p:cNvSpPr>
              <a:spLocks noChangeArrowheads="1"/>
            </p:cNvSpPr>
            <p:nvPr/>
          </p:nvSpPr>
          <p:spPr bwMode="auto">
            <a:xfrm>
              <a:off x="13522448" y="4916917"/>
              <a:ext cx="1290842" cy="1290864"/>
            </a:xfrm>
            <a:custGeom>
              <a:avLst/>
              <a:gdLst>
                <a:gd name="T0" fmla="*/ 676218 w 1035"/>
                <a:gd name="T1" fmla="*/ 338108 h 1035"/>
                <a:gd name="T2" fmla="*/ 676218 w 1035"/>
                <a:gd name="T3" fmla="*/ 338108 h 1035"/>
                <a:gd name="T4" fmla="*/ 338109 w 1035"/>
                <a:gd name="T5" fmla="*/ 676216 h 1035"/>
                <a:gd name="T6" fmla="*/ 338109 w 1035"/>
                <a:gd name="T7" fmla="*/ 676216 h 1035"/>
                <a:gd name="T8" fmla="*/ 0 w 1035"/>
                <a:gd name="T9" fmla="*/ 338108 h 1035"/>
                <a:gd name="T10" fmla="*/ 0 w 1035"/>
                <a:gd name="T11" fmla="*/ 338108 h 1035"/>
                <a:gd name="T12" fmla="*/ 338109 w 1035"/>
                <a:gd name="T13" fmla="*/ 0 h 1035"/>
                <a:gd name="T14" fmla="*/ 338109 w 1035"/>
                <a:gd name="T15" fmla="*/ 0 h 1035"/>
                <a:gd name="T16" fmla="*/ 676218 w 1035"/>
                <a:gd name="T17" fmla="*/ 338108 h 10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35" h="1035">
                  <a:moveTo>
                    <a:pt x="1034" y="517"/>
                  </a:moveTo>
                  <a:lnTo>
                    <a:pt x="1034" y="517"/>
                  </a:lnTo>
                  <a:cubicBezTo>
                    <a:pt x="1034" y="802"/>
                    <a:pt x="803" y="1034"/>
                    <a:pt x="517" y="1034"/>
                  </a:cubicBezTo>
                  <a:cubicBezTo>
                    <a:pt x="232" y="1034"/>
                    <a:pt x="0" y="802"/>
                    <a:pt x="0" y="517"/>
                  </a:cubicBezTo>
                  <a:cubicBezTo>
                    <a:pt x="0" y="232"/>
                    <a:pt x="232" y="0"/>
                    <a:pt x="517" y="0"/>
                  </a:cubicBezTo>
                  <a:cubicBezTo>
                    <a:pt x="803" y="0"/>
                    <a:pt x="1034" y="232"/>
                    <a:pt x="1034" y="517"/>
                  </a:cubicBezTo>
                </a:path>
              </a:pathLst>
            </a:custGeom>
            <a:solidFill>
              <a:schemeClr val="accent4"/>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31" name="Freeform 300">
              <a:extLst>
                <a:ext uri="{FF2B5EF4-FFF2-40B4-BE49-F238E27FC236}">
                  <a16:creationId xmlns:a16="http://schemas.microsoft.com/office/drawing/2014/main" xmlns="" id="{C08E1952-AB74-F252-C1B3-5D08D3444C8D}"/>
                </a:ext>
              </a:extLst>
            </p:cNvPr>
            <p:cNvSpPr>
              <a:spLocks noChangeArrowheads="1"/>
            </p:cNvSpPr>
            <p:nvPr/>
          </p:nvSpPr>
          <p:spPr bwMode="auto">
            <a:xfrm>
              <a:off x="13670759" y="5070723"/>
              <a:ext cx="988728" cy="988747"/>
            </a:xfrm>
            <a:custGeom>
              <a:avLst/>
              <a:gdLst>
                <a:gd name="T0" fmla="*/ 517802 w 795"/>
                <a:gd name="T1" fmla="*/ 258574 h 794"/>
                <a:gd name="T2" fmla="*/ 517802 w 795"/>
                <a:gd name="T3" fmla="*/ 258574 h 794"/>
                <a:gd name="T4" fmla="*/ 258901 w 795"/>
                <a:gd name="T5" fmla="*/ 517801 h 794"/>
                <a:gd name="T6" fmla="*/ 258901 w 795"/>
                <a:gd name="T7" fmla="*/ 517801 h 794"/>
                <a:gd name="T8" fmla="*/ 0 w 795"/>
                <a:gd name="T9" fmla="*/ 258574 h 794"/>
                <a:gd name="T10" fmla="*/ 0 w 795"/>
                <a:gd name="T11" fmla="*/ 258574 h 794"/>
                <a:gd name="T12" fmla="*/ 258901 w 795"/>
                <a:gd name="T13" fmla="*/ 0 h 794"/>
                <a:gd name="T14" fmla="*/ 258901 w 795"/>
                <a:gd name="T15" fmla="*/ 0 h 794"/>
                <a:gd name="T16" fmla="*/ 517802 w 795"/>
                <a:gd name="T17" fmla="*/ 258574 h 7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95" h="794">
                  <a:moveTo>
                    <a:pt x="794" y="396"/>
                  </a:moveTo>
                  <a:lnTo>
                    <a:pt x="794" y="396"/>
                  </a:lnTo>
                  <a:cubicBezTo>
                    <a:pt x="794" y="616"/>
                    <a:pt x="616" y="793"/>
                    <a:pt x="397" y="793"/>
                  </a:cubicBezTo>
                  <a:cubicBezTo>
                    <a:pt x="178" y="793"/>
                    <a:pt x="0" y="616"/>
                    <a:pt x="0" y="396"/>
                  </a:cubicBezTo>
                  <a:cubicBezTo>
                    <a:pt x="0" y="177"/>
                    <a:pt x="178" y="0"/>
                    <a:pt x="397" y="0"/>
                  </a:cubicBezTo>
                  <a:cubicBezTo>
                    <a:pt x="616" y="0"/>
                    <a:pt x="794" y="177"/>
                    <a:pt x="794" y="396"/>
                  </a:cubicBezTo>
                </a:path>
              </a:pathLst>
            </a:custGeom>
            <a:solidFill>
              <a:schemeClr val="bg2"/>
            </a:solid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l" defTabSz="137132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dirty="0">
                <a:ln>
                  <a:noFill/>
                </a:ln>
                <a:solidFill>
                  <a:prstClr val="black"/>
                </a:solidFill>
                <a:effectLst/>
                <a:uLnTx/>
                <a:uFillTx/>
                <a:latin typeface="Poppins" pitchFamily="2" charset="77"/>
                <a:cs typeface="+mn-cs"/>
              </a:endParaRPr>
            </a:p>
          </p:txBody>
        </p:sp>
        <p:sp>
          <p:nvSpPr>
            <p:cNvPr id="32" name="TextBox 6">
              <a:extLst>
                <a:ext uri="{FF2B5EF4-FFF2-40B4-BE49-F238E27FC236}">
                  <a16:creationId xmlns:a16="http://schemas.microsoft.com/office/drawing/2014/main" xmlns="" id="{338E004F-459E-044B-872B-5C49DFE2BF91}"/>
                </a:ext>
              </a:extLst>
            </p:cNvPr>
            <p:cNvSpPr txBox="1"/>
            <p:nvPr/>
          </p:nvSpPr>
          <p:spPr>
            <a:xfrm>
              <a:off x="-4092594" y="6653105"/>
              <a:ext cx="4259065" cy="7815708"/>
            </a:xfrm>
            <a:prstGeom prst="rect">
              <a:avLst/>
            </a:prstGeom>
            <a:noFill/>
            <a:ln>
              <a:solidFill>
                <a:srgbClr val="FF0000"/>
              </a:solidFill>
            </a:ln>
          </p:spPr>
          <p:txBody>
            <a:bodyPr wrap="square" rtlCol="0">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15" normalizeH="0" baseline="0" noProof="0" dirty="0">
                  <a:ln>
                    <a:noFill/>
                  </a:ln>
                  <a:solidFill>
                    <a:prstClr val="black"/>
                  </a:solidFill>
                  <a:effectLst/>
                  <a:uLnTx/>
                  <a:uFillTx/>
                  <a:latin typeface="Poppins" pitchFamily="2" charset="77"/>
                  <a:cs typeface="Poppins" pitchFamily="2" charset="77"/>
                </a:rPr>
                <a:t>Accounting Officer/ MM</a:t>
              </a:r>
            </a:p>
            <a:p>
              <a:pPr marL="0" marR="0" lvl="0" indent="0" algn="ctr" defTabSz="1371326"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15" normalizeH="0" baseline="0" noProof="0" dirty="0">
                <a:ln>
                  <a:noFill/>
                </a:ln>
                <a:solidFill>
                  <a:prstClr val="black"/>
                </a:solidFill>
                <a:effectLst/>
                <a:uLnTx/>
                <a:uFillTx/>
                <a:latin typeface="Poppins" pitchFamily="2" charset="77"/>
                <a:cs typeface="Poppins" pitchFamily="2" charset="77"/>
              </a:endParaRPr>
            </a:p>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15" normalizeH="0" baseline="0" noProof="0" dirty="0">
                  <a:ln>
                    <a:noFill/>
                  </a:ln>
                  <a:solidFill>
                    <a:prstClr val="black"/>
                  </a:solidFill>
                  <a:effectLst/>
                  <a:uLnTx/>
                  <a:uFillTx/>
                  <a:latin typeface="Arial"/>
                  <a:cs typeface="Poppins" pitchFamily="2" charset="77"/>
                </a:rPr>
                <a:t>Must submit the reports monthly to MFRS unit within the Provincial  Treasury and the latter will report to NT.</a:t>
              </a:r>
            </a:p>
          </p:txBody>
        </p:sp>
        <p:sp>
          <p:nvSpPr>
            <p:cNvPr id="33" name="TextBox 7">
              <a:extLst>
                <a:ext uri="{FF2B5EF4-FFF2-40B4-BE49-F238E27FC236}">
                  <a16:creationId xmlns:a16="http://schemas.microsoft.com/office/drawing/2014/main" xmlns="" id="{19DD59F0-F1B5-8A66-C930-5212EC80528C}"/>
                </a:ext>
              </a:extLst>
            </p:cNvPr>
            <p:cNvSpPr txBox="1"/>
            <p:nvPr/>
          </p:nvSpPr>
          <p:spPr>
            <a:xfrm>
              <a:off x="-2769248" y="1981307"/>
              <a:ext cx="1560506" cy="1146054"/>
            </a:xfrm>
            <a:prstGeom prst="rect">
              <a:avLst/>
            </a:prstGeom>
            <a:noFill/>
          </p:spPr>
          <p:txBody>
            <a:bodyPr wrap="square" rtlCol="0" anchor="ctr">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217" normalizeH="0" baseline="0" noProof="0" dirty="0">
                  <a:ln>
                    <a:noFill/>
                  </a:ln>
                  <a:solidFill>
                    <a:srgbClr val="242852"/>
                  </a:solidFill>
                  <a:effectLst/>
                  <a:uLnTx/>
                  <a:uFillTx/>
                  <a:latin typeface="Poppins" pitchFamily="2" charset="77"/>
                  <a:cs typeface="Poppins" pitchFamily="2" charset="77"/>
                </a:rPr>
                <a:t>1</a:t>
              </a:r>
            </a:p>
          </p:txBody>
        </p:sp>
        <p:sp>
          <p:nvSpPr>
            <p:cNvPr id="34" name="TextBox 9">
              <a:extLst>
                <a:ext uri="{FF2B5EF4-FFF2-40B4-BE49-F238E27FC236}">
                  <a16:creationId xmlns:a16="http://schemas.microsoft.com/office/drawing/2014/main" xmlns="" id="{C49C1415-6395-4CFE-F83F-EBFA173E4F43}"/>
                </a:ext>
              </a:extLst>
            </p:cNvPr>
            <p:cNvSpPr txBox="1"/>
            <p:nvPr/>
          </p:nvSpPr>
          <p:spPr>
            <a:xfrm>
              <a:off x="439757" y="6201005"/>
              <a:ext cx="5923044" cy="9405734"/>
            </a:xfrm>
            <a:prstGeom prst="rect">
              <a:avLst/>
            </a:prstGeom>
            <a:noFill/>
            <a:ln>
              <a:solidFill>
                <a:srgbClr val="FF0000"/>
              </a:solidFill>
            </a:ln>
          </p:spPr>
          <p:txBody>
            <a:bodyPr wrap="square" rtlCol="0">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15" normalizeH="0" baseline="0" noProof="0" dirty="0">
                <a:ln>
                  <a:noFill/>
                </a:ln>
                <a:solidFill>
                  <a:prstClr val="black"/>
                </a:solidFill>
                <a:effectLst/>
                <a:uLnTx/>
                <a:uFillTx/>
                <a:latin typeface="Poppins" pitchFamily="2" charset="77"/>
                <a:cs typeface="Poppins" pitchFamily="2" charset="77"/>
              </a:endParaRPr>
            </a:p>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15" normalizeH="0" baseline="0" noProof="0" dirty="0">
                  <a:ln>
                    <a:noFill/>
                  </a:ln>
                  <a:solidFill>
                    <a:prstClr val="black"/>
                  </a:solidFill>
                  <a:effectLst/>
                  <a:uLnTx/>
                  <a:uFillTx/>
                  <a:latin typeface="Poppins" pitchFamily="2" charset="77"/>
                  <a:cs typeface="Poppins" pitchFamily="2" charset="77"/>
                </a:rPr>
                <a:t>NT/ PT MFRS </a:t>
              </a:r>
            </a:p>
            <a:p>
              <a:pPr marL="285750" marR="0" lvl="0" indent="-285750" algn="l" defTabSz="1371326" rtl="0" eaLnBrk="1" fontAlgn="auto" latinLnBrk="0" hangingPunct="1">
                <a:lnSpc>
                  <a:spcPct val="100000"/>
                </a:lnSpc>
                <a:spcBef>
                  <a:spcPts val="0"/>
                </a:spcBef>
                <a:spcAft>
                  <a:spcPts val="0"/>
                </a:spcAft>
                <a:buClrTx/>
                <a:buSzTx/>
                <a:buFont typeface="Wingdings" pitchFamily="2" charset="2"/>
                <a:buChar char="ü"/>
                <a:tabLst/>
                <a:defRPr/>
              </a:pPr>
              <a:r>
                <a:rPr kumimoji="0" lang="en-GB" sz="1500" b="0" i="0" u="none" strike="noStrike" kern="1200" cap="none" spc="0" normalizeH="0" baseline="0" noProof="0" dirty="0">
                  <a:ln>
                    <a:noFill/>
                  </a:ln>
                  <a:solidFill>
                    <a:prstClr val="black"/>
                  </a:solidFill>
                  <a:effectLst/>
                  <a:uLnTx/>
                  <a:uFillTx/>
                  <a:latin typeface="Arial"/>
                  <a:cs typeface="+mn-cs"/>
                </a:rPr>
                <a:t>Conducts necessary quality assurance processes to verify performance</a:t>
              </a:r>
            </a:p>
            <a:p>
              <a:pPr marL="285750" marR="0" lvl="0" indent="-285750" algn="l" defTabSz="1371326" rtl="0" eaLnBrk="1" fontAlgn="auto" latinLnBrk="0" hangingPunct="1">
                <a:lnSpc>
                  <a:spcPct val="100000"/>
                </a:lnSpc>
                <a:spcBef>
                  <a:spcPts val="0"/>
                </a:spcBef>
                <a:spcAft>
                  <a:spcPts val="0"/>
                </a:spcAft>
                <a:buClrTx/>
                <a:buSzTx/>
                <a:buFont typeface="Wingdings" pitchFamily="2" charset="2"/>
                <a:buChar char="ü"/>
                <a:tabLst/>
                <a:defRPr/>
              </a:pPr>
              <a:r>
                <a:rPr kumimoji="0" lang="en-GB" sz="1500" b="0" i="0" u="none" strike="noStrike" kern="1200" cap="none" spc="0" normalizeH="0" baseline="0" noProof="0" dirty="0">
                  <a:ln>
                    <a:noFill/>
                  </a:ln>
                  <a:solidFill>
                    <a:prstClr val="black"/>
                  </a:solidFill>
                  <a:effectLst/>
                  <a:uLnTx/>
                  <a:uFillTx/>
                  <a:latin typeface="Arial"/>
                  <a:cs typeface="+mn-cs"/>
                </a:rPr>
                <a:t>Confirms/certifies that decisions of the Council/EM/Mayor are consistent with the FRP</a:t>
              </a:r>
            </a:p>
            <a:p>
              <a:pPr marL="0" marR="0" lvl="0" indent="0" algn="ctr" defTabSz="1371326"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a:cs typeface="+mn-cs"/>
              </a:endParaRPr>
            </a:p>
            <a:p>
              <a:pPr marL="0" marR="0" lvl="0" indent="0" algn="ctr" defTabSz="1371326"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15" normalizeH="0" baseline="0" noProof="0" dirty="0">
                <a:ln>
                  <a:noFill/>
                </a:ln>
                <a:solidFill>
                  <a:prstClr val="black"/>
                </a:solidFill>
                <a:effectLst/>
                <a:uLnTx/>
                <a:uFillTx/>
                <a:latin typeface="Poppins" pitchFamily="2" charset="77"/>
                <a:cs typeface="Poppins" pitchFamily="2" charset="77"/>
              </a:endParaRPr>
            </a:p>
            <a:p>
              <a:pPr marL="0" marR="0" lvl="0" indent="0" algn="ctr" defTabSz="1371326"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15" normalizeH="0" baseline="0" noProof="0" dirty="0">
                <a:ln>
                  <a:noFill/>
                </a:ln>
                <a:solidFill>
                  <a:prstClr val="black"/>
                </a:solidFill>
                <a:effectLst/>
                <a:uLnTx/>
                <a:uFillTx/>
                <a:latin typeface="Poppins" pitchFamily="2" charset="77"/>
                <a:cs typeface="Poppins" pitchFamily="2" charset="77"/>
              </a:endParaRPr>
            </a:p>
          </p:txBody>
        </p:sp>
        <p:sp>
          <p:nvSpPr>
            <p:cNvPr id="35" name="TextBox 10">
              <a:extLst>
                <a:ext uri="{FF2B5EF4-FFF2-40B4-BE49-F238E27FC236}">
                  <a16:creationId xmlns:a16="http://schemas.microsoft.com/office/drawing/2014/main" xmlns="" id="{C8A13AAA-9E3D-ED34-F9BA-96AD4C937EEB}"/>
                </a:ext>
              </a:extLst>
            </p:cNvPr>
            <p:cNvSpPr txBox="1"/>
            <p:nvPr/>
          </p:nvSpPr>
          <p:spPr>
            <a:xfrm>
              <a:off x="2613073" y="1838049"/>
              <a:ext cx="1560506" cy="1432568"/>
            </a:xfrm>
            <a:prstGeom prst="rect">
              <a:avLst/>
            </a:prstGeom>
            <a:noFill/>
          </p:spPr>
          <p:txBody>
            <a:bodyPr wrap="square" rtlCol="0" anchor="ctr">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217" normalizeH="0" baseline="0" noProof="0" dirty="0">
                  <a:ln>
                    <a:noFill/>
                  </a:ln>
                  <a:solidFill>
                    <a:srgbClr val="242852"/>
                  </a:solidFill>
                  <a:effectLst/>
                  <a:uLnTx/>
                  <a:uFillTx/>
                  <a:latin typeface="Poppins" pitchFamily="2" charset="77"/>
                  <a:cs typeface="Poppins" pitchFamily="2" charset="77"/>
                </a:rPr>
                <a:t>2</a:t>
              </a:r>
            </a:p>
          </p:txBody>
        </p:sp>
        <p:sp>
          <p:nvSpPr>
            <p:cNvPr id="36" name="TextBox 12">
              <a:extLst>
                <a:ext uri="{FF2B5EF4-FFF2-40B4-BE49-F238E27FC236}">
                  <a16:creationId xmlns:a16="http://schemas.microsoft.com/office/drawing/2014/main" xmlns="" id="{E0C67127-7ADC-1E02-ACB8-28277EAFD376}"/>
                </a:ext>
              </a:extLst>
            </p:cNvPr>
            <p:cNvSpPr txBox="1"/>
            <p:nvPr/>
          </p:nvSpPr>
          <p:spPr>
            <a:xfrm>
              <a:off x="6636083" y="6239901"/>
              <a:ext cx="5528257" cy="9475209"/>
            </a:xfrm>
            <a:prstGeom prst="rect">
              <a:avLst/>
            </a:prstGeom>
            <a:noFill/>
            <a:ln>
              <a:solidFill>
                <a:srgbClr val="FF0000"/>
              </a:solidFill>
            </a:ln>
          </p:spPr>
          <p:txBody>
            <a:bodyPr wrap="square" rtlCol="0">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ZA" sz="1600" b="1" i="0" u="sng" strike="noStrike" kern="1200" cap="none" spc="0" normalizeH="0" baseline="0" noProof="0" dirty="0">
                  <a:ln>
                    <a:noFill/>
                  </a:ln>
                  <a:solidFill>
                    <a:prstClr val="black"/>
                  </a:solidFill>
                  <a:effectLst/>
                  <a:uLnTx/>
                  <a:uFillTx/>
                  <a:latin typeface="Arial"/>
                  <a:cs typeface="+mn-cs"/>
                </a:rPr>
                <a:t>Oversight committee</a:t>
              </a:r>
            </a:p>
            <a:p>
              <a:pPr marL="0" marR="0" lvl="0" indent="0" algn="l" defTabSz="1371326"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a:ln>
                    <a:noFill/>
                  </a:ln>
                  <a:solidFill>
                    <a:prstClr val="black"/>
                  </a:solidFill>
                  <a:effectLst/>
                  <a:uLnTx/>
                  <a:uFillTx/>
                  <a:latin typeface="Arial"/>
                  <a:cs typeface="+mn-cs"/>
                </a:rPr>
                <a:t>must be established that meets monthly to deliberate on progress, participants should include relevant officials from the municipality, (</a:t>
              </a:r>
              <a:r>
                <a:rPr kumimoji="0" lang="en-ZA" sz="1600" b="1" i="0" u="none" strike="noStrike" kern="1200" cap="none" spc="0" normalizeH="0" baseline="0" noProof="0" dirty="0">
                  <a:ln>
                    <a:noFill/>
                  </a:ln>
                  <a:solidFill>
                    <a:prstClr val="black"/>
                  </a:solidFill>
                  <a:effectLst/>
                  <a:uLnTx/>
                  <a:uFillTx/>
                  <a:latin typeface="Arial"/>
                  <a:cs typeface="+mn-cs"/>
                </a:rPr>
                <a:t>the PT, Prov. CoGTA and Prov. SALGA, NT and National CoGTA</a:t>
              </a:r>
              <a:r>
                <a:rPr kumimoji="0" lang="en-ZA" sz="1600" b="0" i="0" u="none" strike="noStrike" kern="1200" cap="none" spc="0" normalizeH="0" baseline="0" noProof="0" dirty="0">
                  <a:ln>
                    <a:noFill/>
                  </a:ln>
                  <a:solidFill>
                    <a:prstClr val="black"/>
                  </a:solidFill>
                  <a:effectLst/>
                  <a:uLnTx/>
                  <a:uFillTx/>
                  <a:latin typeface="Arial"/>
                  <a:cs typeface="+mn-cs"/>
                </a:rPr>
                <a:t>)</a:t>
              </a:r>
            </a:p>
            <a:p>
              <a:pPr marL="285750" marR="0" lvl="0" indent="-285750" algn="l" defTabSz="1371326" rtl="0" eaLnBrk="1" fontAlgn="auto" latinLnBrk="0" hangingPunct="1">
                <a:lnSpc>
                  <a:spcPct val="100000"/>
                </a:lnSpc>
                <a:spcBef>
                  <a:spcPts val="0"/>
                </a:spcBef>
                <a:spcAft>
                  <a:spcPts val="0"/>
                </a:spcAft>
                <a:buClrTx/>
                <a:buSzTx/>
                <a:buFont typeface="Wingdings" pitchFamily="2" charset="2"/>
                <a:buChar char="ü"/>
                <a:tabLst/>
                <a:defRPr/>
              </a:pPr>
              <a:endParaRPr kumimoji="0" lang="en-US" sz="1350" b="1" i="0" u="none" strike="noStrike" kern="1200" cap="none" spc="-15" normalizeH="0" baseline="0" noProof="0" dirty="0">
                <a:ln>
                  <a:noFill/>
                </a:ln>
                <a:solidFill>
                  <a:srgbClr val="FF0000"/>
                </a:solidFill>
                <a:effectLst/>
                <a:uLnTx/>
                <a:uFillTx/>
                <a:latin typeface="Poppins" pitchFamily="2" charset="77"/>
                <a:cs typeface="Poppins" pitchFamily="2" charset="77"/>
              </a:endParaRPr>
            </a:p>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15" normalizeH="0" baseline="0" noProof="0" dirty="0">
                  <a:ln>
                    <a:noFill/>
                  </a:ln>
                  <a:solidFill>
                    <a:srgbClr val="FF0000"/>
                  </a:solidFill>
                  <a:effectLst/>
                  <a:uLnTx/>
                  <a:uFillTx/>
                  <a:latin typeface="Poppins" pitchFamily="2" charset="77"/>
                  <a:cs typeface="Poppins" pitchFamily="2" charset="77"/>
                </a:rPr>
                <a:t> </a:t>
              </a:r>
            </a:p>
          </p:txBody>
        </p:sp>
        <p:sp>
          <p:nvSpPr>
            <p:cNvPr id="37" name="TextBox 13">
              <a:extLst>
                <a:ext uri="{FF2B5EF4-FFF2-40B4-BE49-F238E27FC236}">
                  <a16:creationId xmlns:a16="http://schemas.microsoft.com/office/drawing/2014/main" xmlns="" id="{71EF2D45-184B-1AA2-BFF9-EC28C364837F}"/>
                </a:ext>
              </a:extLst>
            </p:cNvPr>
            <p:cNvSpPr txBox="1"/>
            <p:nvPr/>
          </p:nvSpPr>
          <p:spPr>
            <a:xfrm>
              <a:off x="7995395" y="1838049"/>
              <a:ext cx="1560506" cy="1432568"/>
            </a:xfrm>
            <a:prstGeom prst="rect">
              <a:avLst/>
            </a:prstGeom>
            <a:noFill/>
          </p:spPr>
          <p:txBody>
            <a:bodyPr wrap="square" rtlCol="0" anchor="ctr">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217" normalizeH="0" baseline="0" noProof="0" dirty="0">
                  <a:ln>
                    <a:noFill/>
                  </a:ln>
                  <a:solidFill>
                    <a:srgbClr val="242852"/>
                  </a:solidFill>
                  <a:effectLst/>
                  <a:uLnTx/>
                  <a:uFillTx/>
                  <a:latin typeface="Poppins" pitchFamily="2" charset="77"/>
                  <a:cs typeface="Poppins" pitchFamily="2" charset="77"/>
                </a:rPr>
                <a:t>3</a:t>
              </a:r>
            </a:p>
          </p:txBody>
        </p:sp>
        <p:sp>
          <p:nvSpPr>
            <p:cNvPr id="38" name="TextBox 15">
              <a:extLst>
                <a:ext uri="{FF2B5EF4-FFF2-40B4-BE49-F238E27FC236}">
                  <a16:creationId xmlns:a16="http://schemas.microsoft.com/office/drawing/2014/main" xmlns="" id="{CDD47D47-01CB-5C48-7220-3F00F2BD40A7}"/>
                </a:ext>
              </a:extLst>
            </p:cNvPr>
            <p:cNvSpPr txBox="1"/>
            <p:nvPr/>
          </p:nvSpPr>
          <p:spPr>
            <a:xfrm>
              <a:off x="12437622" y="6653100"/>
              <a:ext cx="3869097" cy="5874548"/>
            </a:xfrm>
            <a:prstGeom prst="rect">
              <a:avLst/>
            </a:prstGeom>
            <a:noFill/>
            <a:ln>
              <a:solidFill>
                <a:srgbClr val="FF0000"/>
              </a:solidFill>
            </a:ln>
          </p:spPr>
          <p:txBody>
            <a:bodyPr wrap="square" rtlCol="0">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ZA" sz="1400" b="1" i="0" u="none" strike="noStrike" kern="1200" cap="none" spc="0" normalizeH="0" baseline="0" noProof="0" dirty="0">
                  <a:ln>
                    <a:noFill/>
                  </a:ln>
                  <a:solidFill>
                    <a:prstClr val="black"/>
                  </a:solidFill>
                  <a:effectLst/>
                  <a:uLnTx/>
                  <a:uFillTx/>
                  <a:latin typeface="Arial"/>
                  <a:cs typeface="+mn-cs"/>
                </a:rPr>
                <a:t>Municipal Council will have a political oversight role</a:t>
              </a:r>
            </a:p>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a:ln>
                    <a:noFill/>
                  </a:ln>
                  <a:solidFill>
                    <a:prstClr val="black"/>
                  </a:solidFill>
                  <a:effectLst/>
                  <a:uLnTx/>
                  <a:uFillTx/>
                  <a:latin typeface="Arial"/>
                  <a:cs typeface="+mn-cs"/>
                </a:rPr>
                <a:t>to review FRP implementation progress</a:t>
              </a:r>
              <a:endParaRPr kumimoji="0" lang="en-ZA" sz="1600" b="1" i="0" u="none" strike="noStrike" kern="1200" cap="none" spc="0" normalizeH="0" baseline="0" noProof="0" dirty="0">
                <a:ln>
                  <a:noFill/>
                </a:ln>
                <a:solidFill>
                  <a:prstClr val="black"/>
                </a:solidFill>
                <a:effectLst/>
                <a:uLnTx/>
                <a:uFillTx/>
                <a:latin typeface="Arial"/>
                <a:cs typeface="+mn-cs"/>
              </a:endParaRPr>
            </a:p>
            <a:p>
              <a:pPr marL="0" marR="0" lvl="0" indent="0" algn="ctr" defTabSz="1371326" rtl="0" eaLnBrk="1" fontAlgn="auto" latinLnBrk="0" hangingPunct="1">
                <a:lnSpc>
                  <a:spcPct val="100000"/>
                </a:lnSpc>
                <a:spcBef>
                  <a:spcPts val="0"/>
                </a:spcBef>
                <a:spcAft>
                  <a:spcPts val="0"/>
                </a:spcAft>
                <a:buClrTx/>
                <a:buSzTx/>
                <a:buFontTx/>
                <a:buNone/>
                <a:tabLst/>
                <a:defRPr/>
              </a:pPr>
              <a:endParaRPr kumimoji="0" lang="en-US" sz="1275" b="1" i="0" u="none" strike="noStrike" kern="1200" cap="none" spc="-15" normalizeH="0" baseline="0" noProof="0" dirty="0">
                <a:ln>
                  <a:noFill/>
                </a:ln>
                <a:solidFill>
                  <a:prstClr val="black"/>
                </a:solidFill>
                <a:effectLst/>
                <a:uLnTx/>
                <a:uFillTx/>
                <a:latin typeface="Poppins" pitchFamily="2" charset="77"/>
                <a:cs typeface="Poppins" pitchFamily="2" charset="77"/>
              </a:endParaRPr>
            </a:p>
            <a:p>
              <a:pPr marL="0" marR="0" lvl="0" indent="0" algn="ctr" defTabSz="1371326" rtl="0" eaLnBrk="1" fontAlgn="auto" latinLnBrk="0" hangingPunct="1">
                <a:lnSpc>
                  <a:spcPct val="100000"/>
                </a:lnSpc>
                <a:spcBef>
                  <a:spcPts val="0"/>
                </a:spcBef>
                <a:spcAft>
                  <a:spcPts val="0"/>
                </a:spcAft>
                <a:buClrTx/>
                <a:buSzTx/>
                <a:buFontTx/>
                <a:buNone/>
                <a:tabLst/>
                <a:defRPr/>
              </a:pPr>
              <a:endParaRPr kumimoji="0" lang="en-US" sz="1275" b="1" i="0" u="none" strike="noStrike" kern="1200" cap="none" spc="-15" normalizeH="0" baseline="0" noProof="0" dirty="0">
                <a:ln>
                  <a:noFill/>
                </a:ln>
                <a:solidFill>
                  <a:prstClr val="black"/>
                </a:solidFill>
                <a:effectLst/>
                <a:uLnTx/>
                <a:uFillTx/>
                <a:latin typeface="Poppins" pitchFamily="2" charset="77"/>
                <a:cs typeface="Poppins" pitchFamily="2" charset="77"/>
              </a:endParaRPr>
            </a:p>
          </p:txBody>
        </p:sp>
        <p:sp>
          <p:nvSpPr>
            <p:cNvPr id="39" name="TextBox 16">
              <a:extLst>
                <a:ext uri="{FF2B5EF4-FFF2-40B4-BE49-F238E27FC236}">
                  <a16:creationId xmlns:a16="http://schemas.microsoft.com/office/drawing/2014/main" xmlns="" id="{53EC44E2-DB5B-F84B-F50D-12A68070BCAF}"/>
                </a:ext>
              </a:extLst>
            </p:cNvPr>
            <p:cNvSpPr txBox="1"/>
            <p:nvPr/>
          </p:nvSpPr>
          <p:spPr>
            <a:xfrm>
              <a:off x="13371005" y="1838049"/>
              <a:ext cx="1560506" cy="1432568"/>
            </a:xfrm>
            <a:prstGeom prst="rect">
              <a:avLst/>
            </a:prstGeom>
            <a:noFill/>
          </p:spPr>
          <p:txBody>
            <a:bodyPr wrap="square" rtlCol="0" anchor="ctr">
              <a:spAutoFit/>
            </a:bodyP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37132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217" normalizeH="0" baseline="0" noProof="0" dirty="0">
                  <a:ln>
                    <a:noFill/>
                  </a:ln>
                  <a:solidFill>
                    <a:srgbClr val="242852"/>
                  </a:solidFill>
                  <a:effectLst/>
                  <a:uLnTx/>
                  <a:uFillTx/>
                  <a:latin typeface="Poppins" pitchFamily="2" charset="77"/>
                  <a:cs typeface="Poppins" pitchFamily="2" charset="77"/>
                </a:rPr>
                <a:t>4</a:t>
              </a:r>
            </a:p>
          </p:txBody>
        </p:sp>
      </p:grpSp>
    </p:spTree>
    <p:extLst>
      <p:ext uri="{BB962C8B-B14F-4D97-AF65-F5344CB8AC3E}">
        <p14:creationId xmlns:p14="http://schemas.microsoft.com/office/powerpoint/2010/main" val="67115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ZA"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ROLE OF THE COUNCIL</a:t>
            </a:r>
            <a:endPar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endParaRP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13</a:t>
            </a:fld>
            <a:endParaRPr lang="en-ZA" dirty="0"/>
          </a:p>
        </p:txBody>
      </p:sp>
      <p:graphicFrame>
        <p:nvGraphicFramePr>
          <p:cNvPr id="5" name="Content Placeholder 6">
            <a:extLst>
              <a:ext uri="{FF2B5EF4-FFF2-40B4-BE49-F238E27FC236}">
                <a16:creationId xmlns:a16="http://schemas.microsoft.com/office/drawing/2014/main" xmlns="" id="{618245FB-CE9D-1C0E-FB02-8D59FA5774D0}"/>
              </a:ext>
            </a:extLst>
          </p:cNvPr>
          <p:cNvGraphicFramePr>
            <a:graphicFrameLocks noGrp="1"/>
          </p:cNvGraphicFramePr>
          <p:nvPr>
            <p:ph idx="1"/>
            <p:extLst>
              <p:ext uri="{D42A27DB-BD31-4B8C-83A1-F6EECF244321}">
                <p14:modId xmlns:p14="http://schemas.microsoft.com/office/powerpoint/2010/main" val="2403029008"/>
              </p:ext>
            </p:extLst>
          </p:nvPr>
        </p:nvGraphicFramePr>
        <p:xfrm>
          <a:off x="381000" y="1047958"/>
          <a:ext cx="10058400" cy="44384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6119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kumimoji="0" lang="en-US" sz="3600" b="1" i="0" u="none" strike="noStrike" kern="1200" cap="none" spc="0" normalizeH="0" baseline="0" noProof="0" dirty="0">
                <a:ln>
                  <a:noFill/>
                </a:ln>
                <a:solidFill>
                  <a:prstClr val="black"/>
                </a:solidFill>
                <a:effectLst/>
                <a:uLnTx/>
                <a:uFillTx/>
                <a:latin typeface="Calibri" panose="020F0502020204030204"/>
                <a:ea typeface="Osaka" pitchFamily="1" charset="-128"/>
                <a:cs typeface="+mj-cs"/>
              </a:rPr>
              <a:t> </a:t>
            </a:r>
            <a:r>
              <a:rPr 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F</a:t>
            </a:r>
            <a:r>
              <a:rPr lang="en-ZA"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RP IMPLEMENTATION </a:t>
            </a:r>
            <a:endPar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endParaRP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14</a:t>
            </a:fld>
            <a:endParaRPr lang="en-ZA" dirty="0"/>
          </a:p>
        </p:txBody>
      </p:sp>
      <p:graphicFrame>
        <p:nvGraphicFramePr>
          <p:cNvPr id="5" name="Diagram 4">
            <a:extLst>
              <a:ext uri="{FF2B5EF4-FFF2-40B4-BE49-F238E27FC236}">
                <a16:creationId xmlns:a16="http://schemas.microsoft.com/office/drawing/2014/main" xmlns="" id="{DD125644-FC00-9D17-F578-A7739ED0623A}"/>
              </a:ext>
            </a:extLst>
          </p:cNvPr>
          <p:cNvGraphicFramePr/>
          <p:nvPr>
            <p:extLst>
              <p:ext uri="{D42A27DB-BD31-4B8C-83A1-F6EECF244321}">
                <p14:modId xmlns:p14="http://schemas.microsoft.com/office/powerpoint/2010/main" val="2180307601"/>
              </p:ext>
            </p:extLst>
          </p:nvPr>
        </p:nvGraphicFramePr>
        <p:xfrm>
          <a:off x="1600201" y="1143000"/>
          <a:ext cx="78486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64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ZA"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INSTITUTIONALISATION OF FRP</a:t>
            </a:r>
            <a:endPar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endParaRP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15</a:t>
            </a:fld>
            <a:endParaRPr lang="en-ZA" dirty="0"/>
          </a:p>
        </p:txBody>
      </p:sp>
      <p:graphicFrame>
        <p:nvGraphicFramePr>
          <p:cNvPr id="4" name="Content Placeholder 3">
            <a:extLst>
              <a:ext uri="{FF2B5EF4-FFF2-40B4-BE49-F238E27FC236}">
                <a16:creationId xmlns:a16="http://schemas.microsoft.com/office/drawing/2014/main" xmlns="" id="{0B876BE1-29C6-D35B-3817-49ADCE39F632}"/>
              </a:ext>
            </a:extLst>
          </p:cNvPr>
          <p:cNvGraphicFramePr>
            <a:graphicFrameLocks noGrp="1"/>
          </p:cNvGraphicFramePr>
          <p:nvPr>
            <p:ph idx="1"/>
            <p:extLst>
              <p:ext uri="{D42A27DB-BD31-4B8C-83A1-F6EECF244321}">
                <p14:modId xmlns:p14="http://schemas.microsoft.com/office/powerpoint/2010/main" val="4124188219"/>
              </p:ext>
            </p:extLst>
          </p:nvPr>
        </p:nvGraphicFramePr>
        <p:xfrm>
          <a:off x="990601" y="1066800"/>
          <a:ext cx="11157856"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482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87724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ZA"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KEY SUCCESS FACTORS OF FRP</a:t>
            </a:r>
            <a:endPar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endParaRP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16</a:t>
            </a:fld>
            <a:endParaRPr lang="en-ZA" dirty="0"/>
          </a:p>
        </p:txBody>
      </p:sp>
      <p:graphicFrame>
        <p:nvGraphicFramePr>
          <p:cNvPr id="5" name="Diagram 4">
            <a:extLst>
              <a:ext uri="{FF2B5EF4-FFF2-40B4-BE49-F238E27FC236}">
                <a16:creationId xmlns:a16="http://schemas.microsoft.com/office/drawing/2014/main" xmlns="" id="{0C478EEC-64EA-9769-343E-C9FADE9866F3}"/>
              </a:ext>
            </a:extLst>
          </p:cNvPr>
          <p:cNvGraphicFramePr/>
          <p:nvPr>
            <p:extLst>
              <p:ext uri="{D42A27DB-BD31-4B8C-83A1-F6EECF244321}">
                <p14:modId xmlns:p14="http://schemas.microsoft.com/office/powerpoint/2010/main" val="618882820"/>
              </p:ext>
            </p:extLst>
          </p:nvPr>
        </p:nvGraphicFramePr>
        <p:xfrm>
          <a:off x="685800" y="838200"/>
          <a:ext cx="8839200" cy="4648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1122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24352" y="0"/>
            <a:ext cx="12167647" cy="8382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ZA"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WAY FORWARD </a:t>
            </a:r>
            <a:endPar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endParaRPr>
          </a:p>
        </p:txBody>
      </p:sp>
      <p:sp>
        <p:nvSpPr>
          <p:cNvPr id="2" name="Content Placeholder 1">
            <a:extLst>
              <a:ext uri="{FF2B5EF4-FFF2-40B4-BE49-F238E27FC236}">
                <a16:creationId xmlns:a16="http://schemas.microsoft.com/office/drawing/2014/main" xmlns="" id="{E4CF210E-2A89-9187-C6B0-20C582DAFB63}"/>
              </a:ext>
            </a:extLst>
          </p:cNvPr>
          <p:cNvSpPr>
            <a:spLocks noGrp="1"/>
          </p:cNvSpPr>
          <p:nvPr>
            <p:ph idx="1"/>
          </p:nvPr>
        </p:nvSpPr>
        <p:spPr>
          <a:xfrm>
            <a:off x="152400" y="866775"/>
            <a:ext cx="11815482" cy="4619625"/>
          </a:xfrm>
        </p:spPr>
        <p:txBody>
          <a:bodyPr/>
          <a:lstStyle/>
          <a:p>
            <a:pPr>
              <a:buFont typeface="+mj-lt"/>
              <a:buAutoNum type="arabicPeriod"/>
            </a:pPr>
            <a:r>
              <a:rPr lang="en-US" sz="1200" dirty="0"/>
              <a:t>In terms of section of section 146 of the MFMA wherein  mandatory provincial intervention has been executed in line with section 139(a) and (c) of the MFMA, </a:t>
            </a:r>
            <a:r>
              <a:rPr lang="en-US" sz="1200" b="1" dirty="0"/>
              <a:t>the municipality must refer to page 83  and 84 of the FRP and must further</a:t>
            </a:r>
            <a:r>
              <a:rPr lang="en-US" sz="1200" dirty="0"/>
              <a:t>:</a:t>
            </a:r>
          </a:p>
          <a:p>
            <a:pPr marL="539750" indent="-182563"/>
            <a:r>
              <a:rPr lang="en-US" sz="1200" dirty="0"/>
              <a:t>Implement approved FRP ;</a:t>
            </a:r>
          </a:p>
          <a:p>
            <a:pPr marL="539750" indent="-182563"/>
            <a:r>
              <a:rPr lang="en-US" sz="1200" dirty="0"/>
              <a:t>Report monthly to the MEC for Finance on the implementation of the FRP.</a:t>
            </a:r>
          </a:p>
          <a:p>
            <a:pPr marL="0" indent="0">
              <a:lnSpc>
                <a:spcPct val="150000"/>
              </a:lnSpc>
              <a:buNone/>
            </a:pPr>
            <a:r>
              <a:rPr lang="en-US" sz="1200" dirty="0">
                <a:latin typeface="Arial" panose="020B0604020202020204" pitchFamily="34" charset="0"/>
                <a:ea typeface="Times" panose="02020603050405020304" pitchFamily="18" charset="0"/>
                <a:cs typeface="Times New Roman" panose="02020603050405020304" pitchFamily="18" charset="0"/>
              </a:rPr>
              <a:t>2. The Roadmap has been implemented; however, the following must still be finalized </a:t>
            </a:r>
            <a:r>
              <a:rPr lang="en-US" sz="1200" b="1" dirty="0">
                <a:latin typeface="Arial" panose="020B0604020202020204" pitchFamily="34" charset="0"/>
                <a:ea typeface="Times" panose="02020603050405020304" pitchFamily="18" charset="0"/>
                <a:cs typeface="Times New Roman" panose="02020603050405020304" pitchFamily="18" charset="0"/>
              </a:rPr>
              <a:t>(refer to compliance verification):</a:t>
            </a:r>
          </a:p>
          <a:p>
            <a:pPr>
              <a:lnSpc>
                <a:spcPct val="150000"/>
              </a:lnSpc>
            </a:pPr>
            <a:r>
              <a:rPr lang="en-US" sz="1200" dirty="0">
                <a:latin typeface="Arial" panose="020B0604020202020204" pitchFamily="34" charset="0"/>
                <a:ea typeface="Times" panose="02020603050405020304" pitchFamily="18" charset="0"/>
                <a:cs typeface="Times New Roman" panose="02020603050405020304" pitchFamily="18" charset="0"/>
              </a:rPr>
              <a:t>Institutionalize IGR Structure for FRP monitoring and oversight </a:t>
            </a:r>
          </a:p>
          <a:p>
            <a:pPr>
              <a:lnSpc>
                <a:spcPct val="150000"/>
              </a:lnSpc>
            </a:pPr>
            <a:r>
              <a:rPr lang="en-US" sz="1200" dirty="0">
                <a:latin typeface="Arial" panose="020B0604020202020204" pitchFamily="34" charset="0"/>
                <a:ea typeface="Times" panose="02020603050405020304" pitchFamily="18" charset="0"/>
                <a:cs typeface="Times New Roman" panose="02020603050405020304" pitchFamily="18" charset="0"/>
              </a:rPr>
              <a:t>Monthly progress reporting in accordance with the reporting framework IGR Structure (DCOG and NT) </a:t>
            </a:r>
          </a:p>
          <a:p>
            <a:pPr>
              <a:lnSpc>
                <a:spcPct val="150000"/>
              </a:lnSpc>
            </a:pPr>
            <a:r>
              <a:rPr lang="en-US" sz="1200" dirty="0">
                <a:latin typeface="Arial" panose="020B0604020202020204" pitchFamily="34" charset="0"/>
                <a:ea typeface="Times" panose="02020603050405020304" pitchFamily="18" charset="0"/>
                <a:cs typeface="Times New Roman" panose="02020603050405020304" pitchFamily="18" charset="0"/>
              </a:rPr>
              <a:t>Compile quarterly FRP assessment review reports on the intervention and send them to the Municipality, Minister of CoGTA, MECs Finance and CoGTA, FSPL, SALGA (Section 147 (1)(b) of the MFMA)</a:t>
            </a:r>
          </a:p>
          <a:p>
            <a:pPr marL="0" indent="0">
              <a:lnSpc>
                <a:spcPct val="150000"/>
              </a:lnSpc>
              <a:buNone/>
            </a:pPr>
            <a:r>
              <a:rPr lang="en-US" sz="1200" dirty="0">
                <a:latin typeface="Arial" panose="020B0604020202020204" pitchFamily="34" charset="0"/>
                <a:ea typeface="Times" panose="02020603050405020304" pitchFamily="18" charset="0"/>
                <a:cs typeface="Times New Roman" panose="02020603050405020304" pitchFamily="18" charset="0"/>
              </a:rPr>
              <a:t>3. From administrative point of view, the following intervention approaches (Structures) should be considered:</a:t>
            </a:r>
            <a:endParaRPr lang="en-ZA" sz="1200" dirty="0">
              <a:effectLst/>
              <a:latin typeface="Times" panose="02020603050405020304" pitchFamily="18" charset="0"/>
              <a:ea typeface="Times" panose="02020603050405020304" pitchFamily="18" charset="0"/>
              <a:cs typeface="Times New Roman" panose="02020603050405020304" pitchFamily="18" charset="0"/>
            </a:endParaRPr>
          </a:p>
          <a:p>
            <a:pPr algn="just">
              <a:lnSpc>
                <a:spcPct val="150000"/>
              </a:lnSpc>
            </a:pPr>
            <a:r>
              <a:rPr lang="en-US" sz="1200" b="1" dirty="0">
                <a:effectLst/>
                <a:latin typeface="Arial" panose="020B0604020202020204" pitchFamily="34" charset="0"/>
                <a:ea typeface="Times" panose="02020603050405020304" pitchFamily="18" charset="0"/>
                <a:cs typeface="Times New Roman" panose="02020603050405020304" pitchFamily="18" charset="0"/>
              </a:rPr>
              <a:t>Direct interventions </a:t>
            </a:r>
            <a:r>
              <a:rPr lang="en-US" sz="1200" dirty="0">
                <a:effectLst/>
                <a:latin typeface="Arial" panose="020B0604020202020204" pitchFamily="34" charset="0"/>
                <a:ea typeface="Times" panose="02020603050405020304" pitchFamily="18" charset="0"/>
                <a:cs typeface="Times New Roman" panose="02020603050405020304" pitchFamily="18" charset="0"/>
              </a:rPr>
              <a:t>– Placing an administrator in the municipality as additional resource together with specialists for each of the 4 Pillars (Financial Management, Service Delivery, Institutional Pillar, Governance/Strategy) </a:t>
            </a:r>
            <a:r>
              <a:rPr lang="en-US" sz="1200" b="1" dirty="0">
                <a:effectLst/>
                <a:latin typeface="Arial" panose="020B0604020202020204" pitchFamily="34" charset="0"/>
                <a:ea typeface="Times" panose="02020603050405020304" pitchFamily="18" charset="0"/>
                <a:cs typeface="Times New Roman" panose="02020603050405020304" pitchFamily="18" charset="0"/>
              </a:rPr>
              <a:t>(address the issue of the current Provincial  Executive Representative (PER))</a:t>
            </a:r>
            <a:endParaRPr lang="en-ZA" sz="1200" b="1" dirty="0">
              <a:effectLst/>
              <a:latin typeface="Times" panose="02020603050405020304" pitchFamily="18" charset="0"/>
              <a:ea typeface="Times" panose="02020603050405020304" pitchFamily="18" charset="0"/>
              <a:cs typeface="Times New Roman" panose="02020603050405020304" pitchFamily="18" charset="0"/>
            </a:endParaRPr>
          </a:p>
          <a:p>
            <a:pPr algn="just">
              <a:lnSpc>
                <a:spcPct val="150000"/>
              </a:lnSpc>
            </a:pPr>
            <a:r>
              <a:rPr lang="en-US" sz="1200" b="1" dirty="0">
                <a:effectLst/>
                <a:latin typeface="Arial" panose="020B0604020202020204" pitchFamily="34" charset="0"/>
                <a:ea typeface="Times" panose="02020603050405020304" pitchFamily="18" charset="0"/>
                <a:cs typeface="Times New Roman" panose="02020603050405020304" pitchFamily="18" charset="0"/>
              </a:rPr>
              <a:t>Indirect interventions </a:t>
            </a:r>
            <a:r>
              <a:rPr lang="en-US" sz="1200" dirty="0">
                <a:effectLst/>
                <a:latin typeface="Arial" panose="020B0604020202020204" pitchFamily="34" charset="0"/>
                <a:ea typeface="Times" panose="02020603050405020304" pitchFamily="18" charset="0"/>
                <a:cs typeface="Times New Roman" panose="02020603050405020304" pitchFamily="18" charset="0"/>
              </a:rPr>
              <a:t>- Providing support via existing mechanisms in terms of provincial functionaries e.g., Accounting Services, Budgets and Audit support to the municipality.</a:t>
            </a:r>
            <a:endParaRPr lang="en-ZA" sz="1200" dirty="0">
              <a:effectLst/>
              <a:latin typeface="Times" panose="02020603050405020304" pitchFamily="18" charset="0"/>
              <a:ea typeface="Times" panose="02020603050405020304" pitchFamily="18" charset="0"/>
              <a:cs typeface="Times New Roman" panose="02020603050405020304" pitchFamily="18" charset="0"/>
            </a:endParaRPr>
          </a:p>
          <a:p>
            <a:pPr algn="just">
              <a:lnSpc>
                <a:spcPct val="150000"/>
              </a:lnSpc>
            </a:pPr>
            <a:r>
              <a:rPr lang="en-US" sz="1200" b="1" dirty="0">
                <a:solidFill>
                  <a:schemeClr val="tx2"/>
                </a:solidFill>
                <a:effectLst/>
                <a:latin typeface="Arial" panose="020B0604020202020204" pitchFamily="34" charset="0"/>
                <a:ea typeface="Times" panose="02020603050405020304" pitchFamily="18" charset="0"/>
                <a:cs typeface="Times New Roman" panose="02020603050405020304" pitchFamily="18" charset="0"/>
              </a:rPr>
              <a:t>Hybrid approach </a:t>
            </a:r>
            <a:r>
              <a:rPr lang="en-US" sz="1200" dirty="0">
                <a:solidFill>
                  <a:schemeClr val="tx2"/>
                </a:solidFill>
                <a:effectLst/>
                <a:latin typeface="Arial" panose="020B0604020202020204" pitchFamily="34" charset="0"/>
                <a:ea typeface="Times" panose="02020603050405020304" pitchFamily="18" charset="0"/>
                <a:cs typeface="Times New Roman" panose="02020603050405020304" pitchFamily="18" charset="0"/>
              </a:rPr>
              <a:t>- Appointing a dedicated panel of specialists (whether consultants or technical advisors) to support the municipality under the guidance of the FSPT.</a:t>
            </a:r>
          </a:p>
          <a:p>
            <a:pPr marL="0" indent="0" algn="just">
              <a:lnSpc>
                <a:spcPct val="150000"/>
              </a:lnSpc>
              <a:buNone/>
            </a:pPr>
            <a:r>
              <a:rPr lang="en-US" sz="1200" dirty="0">
                <a:latin typeface="Arial" panose="020B0604020202020204" pitchFamily="34" charset="0"/>
                <a:ea typeface="Times" panose="02020603050405020304" pitchFamily="18" charset="0"/>
                <a:cs typeface="Times New Roman" panose="02020603050405020304" pitchFamily="18" charset="0"/>
              </a:rPr>
              <a:t>4. The FRP is hereby submitted to the Council for noting.   </a:t>
            </a:r>
            <a:endParaRPr lang="en-US" sz="1200" dirty="0">
              <a:effectLst/>
              <a:latin typeface="Arial" panose="020B0604020202020204" pitchFamily="34" charset="0"/>
              <a:ea typeface="Times" panose="02020603050405020304" pitchFamily="18" charset="0"/>
              <a:cs typeface="Times New Roman" panose="02020603050405020304" pitchFamily="18" charset="0"/>
            </a:endParaRPr>
          </a:p>
          <a:p>
            <a:pPr marL="0" indent="0" algn="just">
              <a:lnSpc>
                <a:spcPct val="150000"/>
              </a:lnSpc>
              <a:buNone/>
            </a:pPr>
            <a:endParaRPr lang="en-ZA" sz="1200" dirty="0">
              <a:solidFill>
                <a:schemeClr val="tx2"/>
              </a:solidFill>
              <a:effectLst/>
              <a:latin typeface="Times" panose="02020603050405020304" pitchFamily="18" charset="0"/>
              <a:ea typeface="Times" panose="02020603050405020304" pitchFamily="18" charset="0"/>
              <a:cs typeface="Times New Roman" panose="02020603050405020304" pitchFamily="18" charset="0"/>
            </a:endParaRPr>
          </a:p>
          <a:p>
            <a:pPr marL="0" indent="0">
              <a:buNone/>
            </a:pPr>
            <a:endParaRPr lang="en-ZA" dirty="0"/>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17</a:t>
            </a:fld>
            <a:endParaRPr lang="en-ZA" dirty="0"/>
          </a:p>
        </p:txBody>
      </p:sp>
    </p:spTree>
    <p:extLst>
      <p:ext uri="{BB962C8B-B14F-4D97-AF65-F5344CB8AC3E}">
        <p14:creationId xmlns:p14="http://schemas.microsoft.com/office/powerpoint/2010/main" val="2882613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4C8784D-D182-485F-8D7D-754971016D2A}"/>
              </a:ext>
            </a:extLst>
          </p:cNvPr>
          <p:cNvSpPr>
            <a:spLocks noGrp="1"/>
          </p:cNvSpPr>
          <p:nvPr>
            <p:ph idx="1"/>
          </p:nvPr>
        </p:nvSpPr>
        <p:spPr>
          <a:xfrm>
            <a:off x="381000" y="381000"/>
            <a:ext cx="10972800" cy="4525963"/>
          </a:xfrm>
        </p:spPr>
        <p:txBody>
          <a:bodyPr anchor="ctr"/>
          <a:lstStyle/>
          <a:p>
            <a:pPr marL="0" indent="0" algn="ctr">
              <a:buNone/>
            </a:pPr>
            <a:r>
              <a:rPr lang="en-US" sz="9600" b="1" dirty="0">
                <a:solidFill>
                  <a:srgbClr val="FF0000"/>
                </a:solidFill>
              </a:rPr>
              <a:t>END</a:t>
            </a:r>
            <a:endParaRPr lang="en-ZA" sz="9600"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910150"/>
            <a:ext cx="3962400" cy="3962400"/>
          </a:xfrm>
          <a:prstGeom prst="rect">
            <a:avLst/>
          </a:prstGeom>
          <a:ln>
            <a:noFill/>
          </a:ln>
          <a:effectLst>
            <a:softEdge rad="112500"/>
          </a:effectLst>
        </p:spPr>
      </p:pic>
    </p:spTree>
    <p:extLst>
      <p:ext uri="{BB962C8B-B14F-4D97-AF65-F5344CB8AC3E}">
        <p14:creationId xmlns:p14="http://schemas.microsoft.com/office/powerpoint/2010/main" val="2676672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0" y="0"/>
            <a:ext cx="12192000" cy="609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PRESENTATION LAYOUT </a:t>
            </a:r>
          </a:p>
        </p:txBody>
      </p:sp>
      <p:graphicFrame>
        <p:nvGraphicFramePr>
          <p:cNvPr id="2" name="Content Placeholder 1">
            <a:extLst>
              <a:ext uri="{FF2B5EF4-FFF2-40B4-BE49-F238E27FC236}">
                <a16:creationId xmlns:a16="http://schemas.microsoft.com/office/drawing/2014/main" xmlns="" id="{6625060B-5975-BC25-9423-9B461A58673E}"/>
              </a:ext>
            </a:extLst>
          </p:cNvPr>
          <p:cNvGraphicFramePr>
            <a:graphicFrameLocks noGrp="1"/>
          </p:cNvGraphicFramePr>
          <p:nvPr>
            <p:ph idx="1"/>
            <p:extLst>
              <p:ext uri="{D42A27DB-BD31-4B8C-83A1-F6EECF244321}">
                <p14:modId xmlns:p14="http://schemas.microsoft.com/office/powerpoint/2010/main" val="1388972084"/>
              </p:ext>
            </p:extLst>
          </p:nvPr>
        </p:nvGraphicFramePr>
        <p:xfrm>
          <a:off x="228600" y="685800"/>
          <a:ext cx="11277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2</a:t>
            </a:fld>
            <a:endParaRPr lang="en-ZA" dirty="0"/>
          </a:p>
        </p:txBody>
      </p:sp>
    </p:spTree>
    <p:extLst>
      <p:ext uri="{BB962C8B-B14F-4D97-AF65-F5344CB8AC3E}">
        <p14:creationId xmlns:p14="http://schemas.microsoft.com/office/powerpoint/2010/main" val="1882061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0" y="0"/>
            <a:ext cx="12192000" cy="609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PRESENTATION LAYOUT </a:t>
            </a:r>
          </a:p>
        </p:txBody>
      </p:sp>
      <p:graphicFrame>
        <p:nvGraphicFramePr>
          <p:cNvPr id="2" name="Content Placeholder 1">
            <a:extLst>
              <a:ext uri="{FF2B5EF4-FFF2-40B4-BE49-F238E27FC236}">
                <a16:creationId xmlns:a16="http://schemas.microsoft.com/office/drawing/2014/main" xmlns="" id="{6625060B-5975-BC25-9423-9B461A58673E}"/>
              </a:ext>
            </a:extLst>
          </p:cNvPr>
          <p:cNvGraphicFramePr>
            <a:graphicFrameLocks noGrp="1"/>
          </p:cNvGraphicFramePr>
          <p:nvPr>
            <p:ph idx="1"/>
            <p:extLst>
              <p:ext uri="{D42A27DB-BD31-4B8C-83A1-F6EECF244321}">
                <p14:modId xmlns:p14="http://schemas.microsoft.com/office/powerpoint/2010/main" val="1283914874"/>
              </p:ext>
            </p:extLst>
          </p:nvPr>
        </p:nvGraphicFramePr>
        <p:xfrm>
          <a:off x="228600" y="685800"/>
          <a:ext cx="11277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3</a:t>
            </a:fld>
            <a:endParaRPr lang="en-ZA" dirty="0"/>
          </a:p>
        </p:txBody>
      </p:sp>
    </p:spTree>
    <p:extLst>
      <p:ext uri="{BB962C8B-B14F-4D97-AF65-F5344CB8AC3E}">
        <p14:creationId xmlns:p14="http://schemas.microsoft.com/office/powerpoint/2010/main" val="930345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0" y="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PURPOSE OF THE PRESENTATION</a:t>
            </a:r>
          </a:p>
        </p:txBody>
      </p:sp>
      <p:sp>
        <p:nvSpPr>
          <p:cNvPr id="3" name="Content Placeholder 2">
            <a:extLst>
              <a:ext uri="{FF2B5EF4-FFF2-40B4-BE49-F238E27FC236}">
                <a16:creationId xmlns:a16="http://schemas.microsoft.com/office/drawing/2014/main" xmlns="" id="{A366E489-3D43-F13C-D9D8-E2B31B3B47C6}"/>
              </a:ext>
            </a:extLst>
          </p:cNvPr>
          <p:cNvSpPr>
            <a:spLocks noGrp="1"/>
          </p:cNvSpPr>
          <p:nvPr>
            <p:ph idx="1"/>
          </p:nvPr>
        </p:nvSpPr>
        <p:spPr>
          <a:xfrm>
            <a:off x="76200" y="1166019"/>
            <a:ext cx="12039600" cy="4320382"/>
          </a:xfrm>
        </p:spPr>
        <p:txBody>
          <a:bodyPr/>
          <a:lstStyle/>
          <a:p>
            <a:pPr marL="0" indent="0" algn="just">
              <a:buNone/>
            </a:pPr>
            <a:r>
              <a:rPr lang="en-ZA" dirty="0"/>
              <a:t>To  abreast the </a:t>
            </a:r>
            <a:r>
              <a:rPr lang="en-ZA" dirty="0" err="1"/>
              <a:t>Mafube</a:t>
            </a:r>
            <a:r>
              <a:rPr lang="en-ZA" dirty="0"/>
              <a:t> Council  about Financial Recovery Plan (FRP) as well as the role to be played by the Council and municipality to effectively implement the FRP. </a:t>
            </a: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4</a:t>
            </a:fld>
            <a:endParaRPr lang="en-ZA" dirty="0"/>
          </a:p>
        </p:txBody>
      </p:sp>
    </p:spTree>
    <p:extLst>
      <p:ext uri="{BB962C8B-B14F-4D97-AF65-F5344CB8AC3E}">
        <p14:creationId xmlns:p14="http://schemas.microsoft.com/office/powerpoint/2010/main" val="2797336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0" y="0"/>
            <a:ext cx="12192000" cy="7620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LEGISLATIVE REQUIREMENTS</a:t>
            </a:r>
          </a:p>
        </p:txBody>
      </p:sp>
      <p:sp>
        <p:nvSpPr>
          <p:cNvPr id="3" name="Content Placeholder 2">
            <a:extLst>
              <a:ext uri="{FF2B5EF4-FFF2-40B4-BE49-F238E27FC236}">
                <a16:creationId xmlns:a16="http://schemas.microsoft.com/office/drawing/2014/main" xmlns="" id="{A366E489-3D43-F13C-D9D8-E2B31B3B47C6}"/>
              </a:ext>
            </a:extLst>
          </p:cNvPr>
          <p:cNvSpPr>
            <a:spLocks noGrp="1"/>
          </p:cNvSpPr>
          <p:nvPr>
            <p:ph idx="1"/>
          </p:nvPr>
        </p:nvSpPr>
        <p:spPr>
          <a:xfrm>
            <a:off x="8709" y="937418"/>
            <a:ext cx="12039600" cy="4320382"/>
          </a:xfrm>
        </p:spPr>
        <p:txBody>
          <a:bodyPr/>
          <a:lstStyle/>
          <a:p>
            <a:pPr marL="0" indent="0" algn="just">
              <a:buNone/>
            </a:pPr>
            <a:r>
              <a:rPr lang="en-US" sz="1600" dirty="0"/>
              <a:t>In terms of section 139 (1) of the MFMA,  mandatory provincial interventions arises from </a:t>
            </a:r>
            <a:r>
              <a:rPr lang="en-US" sz="1600" b="1" dirty="0"/>
              <a:t>financial crises, persistent material breach of obligations to provide basic services ,</a:t>
            </a:r>
            <a:r>
              <a:rPr lang="en-US" sz="1600" dirty="0"/>
              <a:t> henceforth the Provincial Executive </a:t>
            </a:r>
            <a:r>
              <a:rPr lang="en-US" sz="1600" b="1" dirty="0"/>
              <a:t>must promptly</a:t>
            </a:r>
            <a:r>
              <a:rPr lang="en-US" sz="1600" dirty="0"/>
              <a:t>: </a:t>
            </a:r>
          </a:p>
          <a:p>
            <a:pPr marL="357188" indent="-357188" algn="just">
              <a:buNone/>
            </a:pPr>
            <a:r>
              <a:rPr lang="en-US" sz="1600" dirty="0"/>
              <a:t>	</a:t>
            </a:r>
            <a:r>
              <a:rPr lang="en-US" sz="1600" b="1" dirty="0"/>
              <a:t>(a) request the Municipal Financial Recovery Service: </a:t>
            </a:r>
          </a:p>
          <a:p>
            <a:pPr marL="627063" indent="0" algn="just">
              <a:buNone/>
            </a:pPr>
            <a:r>
              <a:rPr lang="en-US" sz="1600" dirty="0"/>
              <a:t>(</a:t>
            </a:r>
            <a:r>
              <a:rPr lang="en-US" sz="1600" dirty="0" err="1"/>
              <a:t>i</a:t>
            </a:r>
            <a:r>
              <a:rPr lang="en-US" sz="1600" dirty="0"/>
              <a:t>) to determine the reasons for the crisis in its financial affairs. </a:t>
            </a:r>
          </a:p>
          <a:p>
            <a:pPr marL="627063" indent="0" algn="just">
              <a:buNone/>
            </a:pPr>
            <a:r>
              <a:rPr lang="en-US" sz="1600" dirty="0"/>
              <a:t>(ii) to assess the municipality's financial state. </a:t>
            </a:r>
          </a:p>
          <a:p>
            <a:pPr marL="627063" indent="0" algn="just">
              <a:buNone/>
            </a:pPr>
            <a:r>
              <a:rPr lang="en-US" sz="1600" dirty="0"/>
              <a:t>(iii) to prepare an appropriate recovery plan for the municipality:</a:t>
            </a:r>
          </a:p>
          <a:p>
            <a:pPr marL="627063" indent="0" algn="just">
              <a:buNone/>
            </a:pPr>
            <a:r>
              <a:rPr lang="en-US" sz="1600" dirty="0"/>
              <a:t>(iv) to recommend appropriate changes to the municipality's budget and revenue-raising measures that will give effect to the recovery plan: and</a:t>
            </a:r>
          </a:p>
          <a:p>
            <a:pPr marL="627063" indent="0" algn="just">
              <a:buNone/>
            </a:pPr>
            <a:r>
              <a:rPr lang="en-US" sz="1600" dirty="0"/>
              <a:t>(v) to submit to the MEC for finance in the province:</a:t>
            </a:r>
          </a:p>
          <a:p>
            <a:pPr marL="627063" indent="0" algn="just">
              <a:buNone/>
            </a:pPr>
            <a:r>
              <a:rPr lang="en-US" sz="1600" dirty="0"/>
              <a:t>	(aa) the determination and assessment referred to in subparagraphs (</a:t>
            </a:r>
            <a:r>
              <a:rPr lang="en-US" sz="1600" dirty="0" err="1"/>
              <a:t>i</a:t>
            </a:r>
            <a:r>
              <a:rPr lang="en-US" sz="1600" dirty="0"/>
              <a:t>) and (ii) as a matter of urgency; and </a:t>
            </a:r>
          </a:p>
          <a:p>
            <a:pPr marL="896938" indent="-269875" algn="just">
              <a:buNone/>
            </a:pPr>
            <a:r>
              <a:rPr lang="en-US" sz="1600" dirty="0"/>
              <a:t>	(bb) the recovery plan and recommendations referred to in subparagraphs (iii) and (iv) within a period, not to exceed 90 days, determined by the MEC for finance: </a:t>
            </a:r>
          </a:p>
          <a:p>
            <a:pPr marL="357188" indent="0" algn="just">
              <a:buNone/>
            </a:pPr>
            <a:r>
              <a:rPr lang="en-US" sz="1600" b="1" dirty="0">
                <a:effectLst/>
              </a:rPr>
              <a:t>(b) </a:t>
            </a:r>
            <a:r>
              <a:rPr lang="en-US" sz="1600" b="1" dirty="0"/>
              <a:t>C</a:t>
            </a:r>
            <a:r>
              <a:rPr lang="en-US" sz="1600" b="1" dirty="0">
                <a:effectLst/>
                <a:ea typeface="Times" panose="02020603050405020304" pitchFamily="18" charset="0"/>
              </a:rPr>
              <a:t>onsult the Mayor of the municipality to obtain the municipality's cooperation in implementing the recovery plan, including the approval of a budget and legislative measures giving effect to the recovery plan. </a:t>
            </a:r>
            <a:endParaRPr lang="en-US" sz="1600" dirty="0"/>
          </a:p>
          <a:p>
            <a:pPr marL="357188" indent="0" algn="just">
              <a:buNone/>
            </a:pPr>
            <a:endParaRPr lang="en-US" sz="1600" dirty="0"/>
          </a:p>
          <a:p>
            <a:pPr marL="0" indent="0" algn="just">
              <a:buNone/>
            </a:pPr>
            <a:endParaRPr lang="en-ZA" dirty="0"/>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5</a:t>
            </a:fld>
            <a:endParaRPr lang="en-ZA" dirty="0"/>
          </a:p>
        </p:txBody>
      </p:sp>
      <p:graphicFrame>
        <p:nvGraphicFramePr>
          <p:cNvPr id="2" name="Diagram 1">
            <a:extLst>
              <a:ext uri="{FF2B5EF4-FFF2-40B4-BE49-F238E27FC236}">
                <a16:creationId xmlns:a16="http://schemas.microsoft.com/office/drawing/2014/main" xmlns="" id="{FE7B8086-CB39-C323-365D-DCE9C437FF76}"/>
              </a:ext>
            </a:extLst>
          </p:cNvPr>
          <p:cNvGraphicFramePr/>
          <p:nvPr>
            <p:extLst>
              <p:ext uri="{D42A27DB-BD31-4B8C-83A1-F6EECF244321}">
                <p14:modId xmlns:p14="http://schemas.microsoft.com/office/powerpoint/2010/main" val="3490237769"/>
              </p:ext>
            </p:extLst>
          </p:nvPr>
        </p:nvGraphicFramePr>
        <p:xfrm>
          <a:off x="7391400" y="4495800"/>
          <a:ext cx="1981200" cy="53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6147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LEGISLATIVE REQUIREMENTS AND PROCESS (ROADMAP)</a:t>
            </a:r>
          </a:p>
        </p:txBody>
      </p:sp>
      <p:sp>
        <p:nvSpPr>
          <p:cNvPr id="3" name="Content Placeholder 2">
            <a:extLst>
              <a:ext uri="{FF2B5EF4-FFF2-40B4-BE49-F238E27FC236}">
                <a16:creationId xmlns:a16="http://schemas.microsoft.com/office/drawing/2014/main" xmlns="" id="{A366E489-3D43-F13C-D9D8-E2B31B3B47C6}"/>
              </a:ext>
            </a:extLst>
          </p:cNvPr>
          <p:cNvSpPr>
            <a:spLocks noGrp="1"/>
          </p:cNvSpPr>
          <p:nvPr>
            <p:ph idx="1"/>
          </p:nvPr>
        </p:nvSpPr>
        <p:spPr>
          <a:xfrm>
            <a:off x="76200" y="1066800"/>
            <a:ext cx="12039600" cy="4320382"/>
          </a:xfrm>
        </p:spPr>
        <p:txBody>
          <a:bodyPr/>
          <a:lstStyle/>
          <a:p>
            <a:pPr algn="just"/>
            <a:r>
              <a:rPr lang="en-US" sz="2000" dirty="0"/>
              <a:t>The Free State Executive invoked Sec 139(5) (a)&amp;(c) in May 2022 on </a:t>
            </a:r>
            <a:r>
              <a:rPr lang="en-US" sz="2000" dirty="0" err="1"/>
              <a:t>Mafube</a:t>
            </a:r>
            <a:r>
              <a:rPr lang="en-US" sz="2000" dirty="0"/>
              <a:t>  Local  Municipality</a:t>
            </a:r>
          </a:p>
          <a:p>
            <a:pPr algn="just"/>
            <a:r>
              <a:rPr lang="en-US" sz="2000" dirty="0"/>
              <a:t>MEC Finance submitted a formal request to Minister of Finance in line with MFMA Sec 139(1)(a) in June 2022</a:t>
            </a:r>
          </a:p>
          <a:p>
            <a:pPr algn="just"/>
            <a:r>
              <a:rPr lang="en-US" sz="2000" dirty="0"/>
              <a:t> PT and NT MFRS consulted with  Council to outline the process in July 2022</a:t>
            </a:r>
          </a:p>
          <a:p>
            <a:pPr algn="just"/>
            <a:r>
              <a:rPr lang="en-US" sz="2000" dirty="0"/>
              <a:t>Master road maps was adopted for </a:t>
            </a:r>
            <a:r>
              <a:rPr lang="en-US" sz="2000" dirty="0" err="1"/>
              <a:t>Mafube</a:t>
            </a:r>
            <a:r>
              <a:rPr lang="en-US" sz="2000" dirty="0"/>
              <a:t> Local Municipality.</a:t>
            </a:r>
          </a:p>
          <a:p>
            <a:pPr algn="just"/>
            <a:r>
              <a:rPr lang="en-US" sz="2000" dirty="0"/>
              <a:t>There were some delays in terms of  adhering to the set dates but the process was adhered to.</a:t>
            </a:r>
          </a:p>
          <a:p>
            <a:pPr algn="just"/>
            <a:r>
              <a:rPr lang="en-US" sz="2000" dirty="0"/>
              <a:t>Workstream meetings were conducted</a:t>
            </a:r>
          </a:p>
          <a:p>
            <a:pPr algn="just"/>
            <a:r>
              <a:rPr lang="en-US" sz="2000" dirty="0"/>
              <a:t>Consultation with all stakeholders was done.- Council and senior officials, top creditors, Organized </a:t>
            </a:r>
            <a:r>
              <a:rPr lang="en-US" sz="2000" dirty="0" err="1"/>
              <a:t>Labour</a:t>
            </a:r>
            <a:r>
              <a:rPr lang="en-US" sz="2000" dirty="0"/>
              <a:t>, Civil Society and Community. </a:t>
            </a:r>
          </a:p>
          <a:p>
            <a:pPr algn="just"/>
            <a:r>
              <a:rPr lang="en-US" sz="2000" dirty="0"/>
              <a:t>Status Quo Reports (SQR) of the municipality was submitted to both MEC COGTA and Finance. </a:t>
            </a:r>
          </a:p>
          <a:p>
            <a:pPr algn="just"/>
            <a:r>
              <a:rPr lang="en-US" sz="2000" dirty="0"/>
              <a:t>The Minister of Finance/ MFRS has handed the FRP for approval by the MEC for Finance on the 25</a:t>
            </a:r>
            <a:r>
              <a:rPr lang="en-US" sz="2000" baseline="30000" dirty="0"/>
              <a:t>th</a:t>
            </a:r>
            <a:r>
              <a:rPr lang="en-US" sz="2000" dirty="0"/>
              <a:t> of August 2023. </a:t>
            </a:r>
          </a:p>
          <a:p>
            <a:pPr algn="just"/>
            <a:r>
              <a:rPr lang="en-US" sz="2000" dirty="0"/>
              <a:t>The MEC for Finance approved the FRP on the 29</a:t>
            </a:r>
            <a:r>
              <a:rPr lang="en-US" sz="2000" baseline="30000" dirty="0"/>
              <a:t>th</a:t>
            </a:r>
            <a:r>
              <a:rPr lang="en-US" sz="2000" dirty="0"/>
              <a:t> of August 2023.  </a:t>
            </a: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6</a:t>
            </a:fld>
            <a:endParaRPr lang="en-ZA" dirty="0"/>
          </a:p>
        </p:txBody>
      </p:sp>
    </p:spTree>
    <p:extLst>
      <p:ext uri="{BB962C8B-B14F-4D97-AF65-F5344CB8AC3E}">
        <p14:creationId xmlns:p14="http://schemas.microsoft.com/office/powerpoint/2010/main" val="2222642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99060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32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INTENTION OF AN INTERVENTION </a:t>
            </a:r>
          </a:p>
        </p:txBody>
      </p:sp>
      <p:sp>
        <p:nvSpPr>
          <p:cNvPr id="3" name="Content Placeholder 2">
            <a:extLst>
              <a:ext uri="{FF2B5EF4-FFF2-40B4-BE49-F238E27FC236}">
                <a16:creationId xmlns:a16="http://schemas.microsoft.com/office/drawing/2014/main" xmlns="" id="{A366E489-3D43-F13C-D9D8-E2B31B3B47C6}"/>
              </a:ext>
            </a:extLst>
          </p:cNvPr>
          <p:cNvSpPr>
            <a:spLocks noGrp="1"/>
          </p:cNvSpPr>
          <p:nvPr>
            <p:ph idx="1"/>
          </p:nvPr>
        </p:nvSpPr>
        <p:spPr>
          <a:xfrm>
            <a:off x="76200" y="1066800"/>
            <a:ext cx="12039600" cy="4320382"/>
          </a:xfrm>
        </p:spPr>
        <p:txBody>
          <a:bodyPr/>
          <a:lstStyle/>
          <a:p>
            <a:pPr algn="just"/>
            <a:r>
              <a:rPr lang="en-US" sz="2200" dirty="0"/>
              <a:t>The Intention of an intervention should not be to disempower a municipality, </a:t>
            </a:r>
            <a:r>
              <a:rPr lang="en-US" sz="2200" b="1" dirty="0"/>
              <a:t>but rather to strengthen it to be able to manage its affairs, carry out its duties and perform its functions</a:t>
            </a:r>
            <a:r>
              <a:rPr lang="en-US" sz="2200" dirty="0"/>
              <a:t>. </a:t>
            </a:r>
          </a:p>
          <a:p>
            <a:pPr algn="just"/>
            <a:r>
              <a:rPr lang="en-US" sz="2200" dirty="0"/>
              <a:t>If intervention goes on for too long, it runs the risk of weakening the municipality and this will be contrary to the sentiment as espoused in section 154 of the Constitution.</a:t>
            </a:r>
          </a:p>
          <a:p>
            <a:pPr algn="just"/>
            <a:r>
              <a:rPr lang="en-US" sz="2200" dirty="0"/>
              <a:t>The life-cycle of and intervention should commence with a </a:t>
            </a:r>
            <a:r>
              <a:rPr lang="en-US" sz="2200" b="1" dirty="0"/>
              <a:t>diagnosis, resourcing, reporting progress, developing a sustainability plan and the end as per the diagram below</a:t>
            </a:r>
            <a:r>
              <a:rPr lang="en-US" sz="2200" dirty="0"/>
              <a:t> : </a:t>
            </a:r>
          </a:p>
          <a:p>
            <a:pPr marL="0" indent="0" algn="just">
              <a:buNone/>
            </a:pPr>
            <a:r>
              <a:rPr lang="en-US" sz="2200" dirty="0">
                <a:highlight>
                  <a:srgbClr val="FFFF00"/>
                </a:highlight>
              </a:rPr>
              <a:t> </a:t>
            </a:r>
          </a:p>
          <a:p>
            <a:pPr algn="just"/>
            <a:endParaRPr lang="en-US" sz="2200" dirty="0">
              <a:highlight>
                <a:srgbClr val="FFFF00"/>
              </a:highlight>
            </a:endParaRP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7</a:t>
            </a:fld>
            <a:endParaRPr lang="en-ZA" dirty="0"/>
          </a:p>
        </p:txBody>
      </p:sp>
      <p:pic>
        <p:nvPicPr>
          <p:cNvPr id="2" name="Picture 1">
            <a:extLst>
              <a:ext uri="{FF2B5EF4-FFF2-40B4-BE49-F238E27FC236}">
                <a16:creationId xmlns:a16="http://schemas.microsoft.com/office/drawing/2014/main" xmlns="" id="{F8403254-7D0D-5B87-9018-A6FB6ACA4FF0}"/>
              </a:ext>
            </a:extLst>
          </p:cNvPr>
          <p:cNvPicPr>
            <a:picLocks noChangeAspect="1"/>
          </p:cNvPicPr>
          <p:nvPr/>
        </p:nvPicPr>
        <p:blipFill>
          <a:blip r:embed="rId2"/>
          <a:stretch>
            <a:fillRect/>
          </a:stretch>
        </p:blipFill>
        <p:spPr>
          <a:xfrm>
            <a:off x="609600" y="3396343"/>
            <a:ext cx="8001000" cy="1990840"/>
          </a:xfrm>
          <a:prstGeom prst="rect">
            <a:avLst/>
          </a:prstGeom>
        </p:spPr>
      </p:pic>
    </p:spTree>
    <p:extLst>
      <p:ext uri="{BB962C8B-B14F-4D97-AF65-F5344CB8AC3E}">
        <p14:creationId xmlns:p14="http://schemas.microsoft.com/office/powerpoint/2010/main" val="238826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39040"/>
            <a:ext cx="12192000" cy="877240"/>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28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METHODOLOGY APPLIED (SUPPORT OF INTERVENTION) </a:t>
            </a:r>
          </a:p>
        </p:txBody>
      </p:sp>
      <p:sp>
        <p:nvSpPr>
          <p:cNvPr id="3" name="Content Placeholder 2">
            <a:extLst>
              <a:ext uri="{FF2B5EF4-FFF2-40B4-BE49-F238E27FC236}">
                <a16:creationId xmlns:a16="http://schemas.microsoft.com/office/drawing/2014/main" xmlns="" id="{A366E489-3D43-F13C-D9D8-E2B31B3B47C6}"/>
              </a:ext>
            </a:extLst>
          </p:cNvPr>
          <p:cNvSpPr>
            <a:spLocks noGrp="1"/>
          </p:cNvSpPr>
          <p:nvPr>
            <p:ph idx="1"/>
          </p:nvPr>
        </p:nvSpPr>
        <p:spPr>
          <a:xfrm>
            <a:off x="76200" y="1066800"/>
            <a:ext cx="12039600" cy="4320382"/>
          </a:xfrm>
        </p:spPr>
        <p:txBody>
          <a:bodyPr/>
          <a:lstStyle/>
          <a:p>
            <a:pPr marL="0" indent="0" algn="just">
              <a:buNone/>
            </a:pPr>
            <a:endParaRPr lang="en-US" sz="2200" dirty="0">
              <a:highlight>
                <a:srgbClr val="FFFF00"/>
              </a:highlight>
            </a:endParaRPr>
          </a:p>
          <a:p>
            <a:pPr algn="just"/>
            <a:endParaRPr lang="en-US" sz="2200" dirty="0">
              <a:highlight>
                <a:srgbClr val="FFFF00"/>
              </a:highlight>
            </a:endParaRP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8</a:t>
            </a:fld>
            <a:endParaRPr lang="en-ZA" dirty="0"/>
          </a:p>
        </p:txBody>
      </p:sp>
      <p:sp>
        <p:nvSpPr>
          <p:cNvPr id="5" name="TextBox 4">
            <a:extLst>
              <a:ext uri="{FF2B5EF4-FFF2-40B4-BE49-F238E27FC236}">
                <a16:creationId xmlns:a16="http://schemas.microsoft.com/office/drawing/2014/main" xmlns="" id="{F5BA10CF-75B4-4AD7-5B55-EB0478072A51}"/>
              </a:ext>
            </a:extLst>
          </p:cNvPr>
          <p:cNvSpPr txBox="1"/>
          <p:nvPr/>
        </p:nvSpPr>
        <p:spPr>
          <a:xfrm>
            <a:off x="80913" y="882955"/>
            <a:ext cx="11506200" cy="2585323"/>
          </a:xfrm>
          <a:prstGeom prst="rect">
            <a:avLst/>
          </a:prstGeom>
          <a:noFill/>
        </p:spPr>
        <p:txBody>
          <a:bodyPr wrap="square">
            <a:spAutoFit/>
          </a:bodyPr>
          <a:lstStyle/>
          <a:p>
            <a:pPr algn="just">
              <a:buClr>
                <a:srgbClr val="C00000"/>
              </a:buClr>
            </a:pPr>
            <a:r>
              <a:rPr lang="en-ZA" dirty="0"/>
              <a:t>To facilitate better/easier implementation and improve oversight and monitoring, t</a:t>
            </a:r>
            <a:r>
              <a:rPr lang="en-US" sz="1800" dirty="0">
                <a:solidFill>
                  <a:prstClr val="black"/>
                </a:solidFill>
                <a:latin typeface="+mj-lt"/>
                <a:ea typeface="Calibri" panose="020F0502020204030204" pitchFamily="34" charset="0"/>
                <a:cs typeface="Times New Roman" panose="02020603050405020304" pitchFamily="18" charset="0"/>
              </a:rPr>
              <a:t>he methodology used comprise the detailed technical assessment of the state of the municipality in terms of the four pillars of sustainability as detailed below. :-</a:t>
            </a:r>
          </a:p>
          <a:p>
            <a:pPr marL="0" indent="0" algn="just">
              <a:buClr>
                <a:srgbClr val="C00000"/>
              </a:buClr>
              <a:buNone/>
            </a:pPr>
            <a:endParaRPr lang="en-US" dirty="0">
              <a:solidFill>
                <a:prstClr val="black"/>
              </a:solidFill>
              <a:latin typeface="+mj-lt"/>
              <a:ea typeface="Calibri" panose="020F0502020204030204" pitchFamily="34" charset="0"/>
              <a:cs typeface="Times New Roman" panose="02020603050405020304" pitchFamily="18" charset="0"/>
            </a:endParaRPr>
          </a:p>
          <a:p>
            <a:pPr marL="0" indent="0" algn="just">
              <a:buClr>
                <a:srgbClr val="C00000"/>
              </a:buClr>
              <a:buNone/>
            </a:pPr>
            <a:endParaRPr lang="en-US" sz="1800" dirty="0">
              <a:solidFill>
                <a:prstClr val="black"/>
              </a:solidFill>
              <a:latin typeface="+mj-lt"/>
              <a:ea typeface="Calibri" panose="020F0502020204030204" pitchFamily="34" charset="0"/>
              <a:cs typeface="Times New Roman" panose="02020603050405020304" pitchFamily="18" charset="0"/>
            </a:endParaRPr>
          </a:p>
          <a:p>
            <a:pPr marL="0" indent="0" algn="just">
              <a:buClr>
                <a:srgbClr val="C00000"/>
              </a:buClr>
              <a:buNone/>
            </a:pPr>
            <a:endParaRPr lang="en-US" sz="1800" dirty="0">
              <a:solidFill>
                <a:prstClr val="black"/>
              </a:solidFill>
              <a:latin typeface="+mj-lt"/>
              <a:ea typeface="Calibri" panose="020F0502020204030204" pitchFamily="34" charset="0"/>
              <a:cs typeface="Times New Roman" panose="02020603050405020304" pitchFamily="18" charset="0"/>
            </a:endParaRPr>
          </a:p>
          <a:p>
            <a:pPr marL="0" indent="0" algn="just">
              <a:buClr>
                <a:srgbClr val="C00000"/>
              </a:buClr>
              <a:buNone/>
            </a:pPr>
            <a:endParaRPr lang="en-US" dirty="0">
              <a:solidFill>
                <a:prstClr val="black"/>
              </a:solidFill>
              <a:latin typeface="+mj-lt"/>
              <a:ea typeface="Calibri" panose="020F0502020204030204" pitchFamily="34" charset="0"/>
              <a:cs typeface="Times New Roman" panose="02020603050405020304" pitchFamily="18" charset="0"/>
            </a:endParaRPr>
          </a:p>
          <a:p>
            <a:pPr marL="0" indent="0" algn="just">
              <a:buClr>
                <a:srgbClr val="C00000"/>
              </a:buClr>
              <a:buNone/>
            </a:pPr>
            <a:endParaRPr lang="en-US" sz="1800" dirty="0">
              <a:solidFill>
                <a:prstClr val="black"/>
              </a:solidFill>
              <a:latin typeface="+mj-lt"/>
              <a:ea typeface="Calibri" panose="020F0502020204030204" pitchFamily="34" charset="0"/>
              <a:cs typeface="Times New Roman" panose="02020603050405020304" pitchFamily="18" charset="0"/>
            </a:endParaRPr>
          </a:p>
          <a:p>
            <a:pPr marL="0" indent="0" algn="just">
              <a:buClr>
                <a:srgbClr val="C00000"/>
              </a:buClr>
              <a:buNone/>
            </a:pPr>
            <a:endParaRPr lang="en-US" dirty="0">
              <a:solidFill>
                <a:prstClr val="black"/>
              </a:solidFill>
              <a:latin typeface="+mj-lt"/>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xmlns="" id="{E2A99C10-3CD9-FC6D-C426-5014B2282B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794152"/>
            <a:ext cx="8119498" cy="3715941"/>
          </a:xfrm>
          <a:prstGeom prst="rect">
            <a:avLst/>
          </a:prstGeom>
          <a:noFill/>
        </p:spPr>
      </p:pic>
    </p:spTree>
    <p:extLst>
      <p:ext uri="{BB962C8B-B14F-4D97-AF65-F5344CB8AC3E}">
        <p14:creationId xmlns:p14="http://schemas.microsoft.com/office/powerpoint/2010/main" val="3623483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72E01197-87A6-4EF4-8CA4-750F1B0107F8}"/>
              </a:ext>
            </a:extLst>
          </p:cNvPr>
          <p:cNvSpPr>
            <a:spLocks noGrp="1"/>
          </p:cNvSpPr>
          <p:nvPr>
            <p:ph type="title"/>
          </p:nvPr>
        </p:nvSpPr>
        <p:spPr>
          <a:xfrm>
            <a:off x="-43543" y="228600"/>
            <a:ext cx="12192000" cy="642617"/>
          </a:xfrm>
          <a:solidFill>
            <a:srgbClr val="F7F7D7"/>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buFont typeface="Arial" panose="020B0604020202020204" pitchFamily="34" charset="0"/>
              <a:buNone/>
            </a:pPr>
            <a:r>
              <a:rPr lang="en-US" altLang="en-US" sz="2800" b="1" dirty="0">
                <a:solidFill>
                  <a:srgbClr val="006600"/>
                </a:solidFill>
                <a:effectLst>
                  <a:outerShdw blurRad="38100" dist="38100" dir="2700000" algn="tl">
                    <a:srgbClr val="000000">
                      <a:alpha val="43137"/>
                    </a:srgbClr>
                  </a:outerShdw>
                </a:effectLst>
                <a:latin typeface="Arial Black" pitchFamily="34" charset="0"/>
                <a:ea typeface="+mn-ea"/>
                <a:cs typeface="Arial" charset="0"/>
              </a:rPr>
              <a:t>THE MUNICIPAL SUPPORT AND INTERVENTIONS MODEL </a:t>
            </a:r>
          </a:p>
        </p:txBody>
      </p:sp>
      <p:sp>
        <p:nvSpPr>
          <p:cNvPr id="3" name="Content Placeholder 2">
            <a:extLst>
              <a:ext uri="{FF2B5EF4-FFF2-40B4-BE49-F238E27FC236}">
                <a16:creationId xmlns:a16="http://schemas.microsoft.com/office/drawing/2014/main" xmlns="" id="{A366E489-3D43-F13C-D9D8-E2B31B3B47C6}"/>
              </a:ext>
            </a:extLst>
          </p:cNvPr>
          <p:cNvSpPr>
            <a:spLocks noGrp="1"/>
          </p:cNvSpPr>
          <p:nvPr>
            <p:ph idx="1"/>
          </p:nvPr>
        </p:nvSpPr>
        <p:spPr>
          <a:xfrm>
            <a:off x="76200" y="1066800"/>
            <a:ext cx="12039600" cy="4495800"/>
          </a:xfrm>
        </p:spPr>
        <p:txBody>
          <a:bodyPr/>
          <a:lstStyle/>
          <a:p>
            <a:pPr marL="0" indent="0" algn="just">
              <a:buNone/>
            </a:pPr>
            <a:endParaRPr lang="en-US" sz="2200" dirty="0">
              <a:highlight>
                <a:srgbClr val="FFFF00"/>
              </a:highlight>
            </a:endParaRPr>
          </a:p>
          <a:p>
            <a:pPr algn="just"/>
            <a:endParaRPr lang="en-US" sz="2200" dirty="0">
              <a:highlight>
                <a:srgbClr val="FFFF00"/>
              </a:highlight>
            </a:endParaRPr>
          </a:p>
        </p:txBody>
      </p:sp>
      <p:sp>
        <p:nvSpPr>
          <p:cNvPr id="6" name="TextBox 5">
            <a:extLst>
              <a:ext uri="{FF2B5EF4-FFF2-40B4-BE49-F238E27FC236}">
                <a16:creationId xmlns:a16="http://schemas.microsoft.com/office/drawing/2014/main" xmlns="" id="{DC782782-DFEC-68DD-82DB-EAC40EF79318}"/>
              </a:ext>
            </a:extLst>
          </p:cNvPr>
          <p:cNvSpPr txBox="1"/>
          <p:nvPr/>
        </p:nvSpPr>
        <p:spPr>
          <a:xfrm>
            <a:off x="8763000" y="6488668"/>
            <a:ext cx="3204882" cy="369332"/>
          </a:xfrm>
          <a:prstGeom prst="rect">
            <a:avLst/>
          </a:prstGeom>
          <a:noFill/>
        </p:spPr>
        <p:txBody>
          <a:bodyPr wrap="square">
            <a:spAutoFit/>
          </a:bodyPr>
          <a:lstStyle/>
          <a:p>
            <a:pPr algn="r"/>
            <a:fld id="{9D3E8E0B-5D39-4E0E-AB64-F03D3A8D2ECB}" type="slidenum">
              <a:rPr lang="en-US" smtClean="0">
                <a:solidFill>
                  <a:prstClr val="black"/>
                </a:solidFill>
              </a:rPr>
              <a:t>9</a:t>
            </a:fld>
            <a:endParaRPr lang="en-ZA" dirty="0"/>
          </a:p>
        </p:txBody>
      </p:sp>
      <p:grpSp>
        <p:nvGrpSpPr>
          <p:cNvPr id="2" name="Group 1">
            <a:extLst>
              <a:ext uri="{FF2B5EF4-FFF2-40B4-BE49-F238E27FC236}">
                <a16:creationId xmlns:a16="http://schemas.microsoft.com/office/drawing/2014/main" xmlns="" id="{2F769024-C1DB-0D6F-4458-135F95790ED9}"/>
              </a:ext>
            </a:extLst>
          </p:cNvPr>
          <p:cNvGrpSpPr/>
          <p:nvPr/>
        </p:nvGrpSpPr>
        <p:grpSpPr>
          <a:xfrm>
            <a:off x="609600" y="2826361"/>
            <a:ext cx="10515600" cy="2507639"/>
            <a:chOff x="307086" y="3173241"/>
            <a:chExt cx="8731811" cy="4377732"/>
          </a:xfrm>
        </p:grpSpPr>
        <p:sp>
          <p:nvSpPr>
            <p:cNvPr id="4" name="Rectangle 3">
              <a:extLst>
                <a:ext uri="{FF2B5EF4-FFF2-40B4-BE49-F238E27FC236}">
                  <a16:creationId xmlns:a16="http://schemas.microsoft.com/office/drawing/2014/main" xmlns="" id="{B592F4FE-DE3A-29F9-E157-5AEB6F260DEF}"/>
                </a:ext>
              </a:extLst>
            </p:cNvPr>
            <p:cNvSpPr/>
            <p:nvPr/>
          </p:nvSpPr>
          <p:spPr>
            <a:xfrm>
              <a:off x="307086" y="3210416"/>
              <a:ext cx="1744634" cy="1076478"/>
            </a:xfrm>
            <a:prstGeom prst="rect">
              <a:avLst/>
            </a:prstGeom>
            <a:solidFill>
              <a:srgbClr val="C0000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ZA" sz="2000" b="1" i="0" u="none" strike="noStrike" kern="1200" cap="none" spc="0" normalizeH="0" baseline="0" noProof="0" dirty="0">
                  <a:ln>
                    <a:noFill/>
                  </a:ln>
                  <a:solidFill>
                    <a:prstClr val="white"/>
                  </a:solidFill>
                  <a:effectLst/>
                  <a:uLnTx/>
                  <a:uFillTx/>
                  <a:latin typeface="Calibri" panose="020F0502020204030204"/>
                  <a:ea typeface="+mn-ea"/>
                  <a:cs typeface="+mn-cs"/>
                </a:rPr>
                <a:t>RESCUE</a:t>
              </a:r>
            </a:p>
          </p:txBody>
        </p:sp>
        <p:sp>
          <p:nvSpPr>
            <p:cNvPr id="8" name="Rectangle 7">
              <a:extLst>
                <a:ext uri="{FF2B5EF4-FFF2-40B4-BE49-F238E27FC236}">
                  <a16:creationId xmlns:a16="http://schemas.microsoft.com/office/drawing/2014/main" xmlns="" id="{5F476D73-AAB6-1870-EC28-23BDBC640392}"/>
                </a:ext>
              </a:extLst>
            </p:cNvPr>
            <p:cNvSpPr/>
            <p:nvPr/>
          </p:nvSpPr>
          <p:spPr>
            <a:xfrm>
              <a:off x="307086" y="5054954"/>
              <a:ext cx="1744634" cy="932625"/>
            </a:xfrm>
            <a:prstGeom prst="rect">
              <a:avLst/>
            </a:prstGeom>
            <a:solidFill>
              <a:srgbClr val="FFC00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ZA" sz="2000" b="1" i="0" u="none" strike="noStrike" kern="1200" cap="none" spc="0" normalizeH="0" baseline="0" noProof="0" dirty="0">
                  <a:ln>
                    <a:noFill/>
                  </a:ln>
                  <a:solidFill>
                    <a:prstClr val="white"/>
                  </a:solidFill>
                  <a:effectLst/>
                  <a:uLnTx/>
                  <a:uFillTx/>
                  <a:latin typeface="Calibri" panose="020F0502020204030204"/>
                  <a:ea typeface="+mn-ea"/>
                  <a:cs typeface="+mn-cs"/>
                </a:rPr>
                <a:t>STABILISATION</a:t>
              </a:r>
            </a:p>
          </p:txBody>
        </p:sp>
        <p:sp>
          <p:nvSpPr>
            <p:cNvPr id="9" name="Rectangle 8">
              <a:extLst>
                <a:ext uri="{FF2B5EF4-FFF2-40B4-BE49-F238E27FC236}">
                  <a16:creationId xmlns:a16="http://schemas.microsoft.com/office/drawing/2014/main" xmlns="" id="{4BCDE04A-53BD-9061-3DCA-51F27A1E48C5}"/>
                </a:ext>
              </a:extLst>
            </p:cNvPr>
            <p:cNvSpPr/>
            <p:nvPr/>
          </p:nvSpPr>
          <p:spPr>
            <a:xfrm>
              <a:off x="307086" y="6485662"/>
              <a:ext cx="1744634" cy="789479"/>
            </a:xfrm>
            <a:prstGeom prst="rect">
              <a:avLst/>
            </a:prstGeom>
            <a:solidFill>
              <a:srgbClr val="0070C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ZA" sz="1800" b="1" i="0" u="none" strike="noStrike" kern="1200" cap="none" spc="0" normalizeH="0" baseline="0" noProof="0" dirty="0">
                  <a:ln>
                    <a:noFill/>
                  </a:ln>
                  <a:solidFill>
                    <a:prstClr val="white"/>
                  </a:solidFill>
                  <a:effectLst/>
                  <a:uLnTx/>
                  <a:uFillTx/>
                  <a:latin typeface="Calibri" panose="020F0502020204030204"/>
                  <a:ea typeface="+mn-ea"/>
                  <a:cs typeface="+mn-cs"/>
                </a:rPr>
                <a:t>SUSTAINABILITY</a:t>
              </a:r>
            </a:p>
          </p:txBody>
        </p:sp>
        <p:sp>
          <p:nvSpPr>
            <p:cNvPr id="10" name="TextBox 9">
              <a:extLst>
                <a:ext uri="{FF2B5EF4-FFF2-40B4-BE49-F238E27FC236}">
                  <a16:creationId xmlns:a16="http://schemas.microsoft.com/office/drawing/2014/main" xmlns="" id="{09F1F099-A236-29E7-ECA7-640AACF8AA95}"/>
                </a:ext>
              </a:extLst>
            </p:cNvPr>
            <p:cNvSpPr txBox="1"/>
            <p:nvPr/>
          </p:nvSpPr>
          <p:spPr>
            <a:xfrm>
              <a:off x="665661" y="4344180"/>
              <a:ext cx="1136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1" i="1" u="none" strike="noStrike" kern="1200" cap="none" spc="0" normalizeH="0" baseline="0" noProof="0" dirty="0">
                  <a:ln>
                    <a:noFill/>
                  </a:ln>
                  <a:solidFill>
                    <a:prstClr val="black"/>
                  </a:solidFill>
                  <a:effectLst/>
                  <a:uLnTx/>
                  <a:uFillTx/>
                  <a:latin typeface="Calibri" panose="020F0502020204030204"/>
                  <a:ea typeface="+mn-ea"/>
                  <a:cs typeface="+mn-cs"/>
                </a:rPr>
                <a:t>Phase 1</a:t>
              </a:r>
            </a:p>
          </p:txBody>
        </p:sp>
        <p:sp>
          <p:nvSpPr>
            <p:cNvPr id="11" name="TextBox 10">
              <a:extLst>
                <a:ext uri="{FF2B5EF4-FFF2-40B4-BE49-F238E27FC236}">
                  <a16:creationId xmlns:a16="http://schemas.microsoft.com/office/drawing/2014/main" xmlns="" id="{152223A4-4E39-722D-A0CD-DD4E7467A07D}"/>
                </a:ext>
              </a:extLst>
            </p:cNvPr>
            <p:cNvSpPr txBox="1"/>
            <p:nvPr/>
          </p:nvSpPr>
          <p:spPr>
            <a:xfrm>
              <a:off x="699256" y="5915899"/>
              <a:ext cx="1136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1" i="1" u="none" strike="noStrike" kern="1200" cap="none" spc="0" normalizeH="0" baseline="0" noProof="0" dirty="0">
                  <a:ln>
                    <a:noFill/>
                  </a:ln>
                  <a:solidFill>
                    <a:prstClr val="black"/>
                  </a:solidFill>
                  <a:effectLst/>
                  <a:uLnTx/>
                  <a:uFillTx/>
                  <a:latin typeface="Calibri" panose="020F0502020204030204"/>
                  <a:ea typeface="+mn-ea"/>
                  <a:cs typeface="+mn-cs"/>
                </a:rPr>
                <a:t>Phase 2</a:t>
              </a:r>
            </a:p>
          </p:txBody>
        </p:sp>
        <p:sp>
          <p:nvSpPr>
            <p:cNvPr id="12" name="TextBox 11">
              <a:extLst>
                <a:ext uri="{FF2B5EF4-FFF2-40B4-BE49-F238E27FC236}">
                  <a16:creationId xmlns:a16="http://schemas.microsoft.com/office/drawing/2014/main" xmlns="" id="{1ED57CEA-0F65-B03E-4188-2D3A2C057D28}"/>
                </a:ext>
              </a:extLst>
            </p:cNvPr>
            <p:cNvSpPr txBox="1"/>
            <p:nvPr/>
          </p:nvSpPr>
          <p:spPr>
            <a:xfrm>
              <a:off x="683568" y="7181641"/>
              <a:ext cx="1136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1" i="1" u="none" strike="noStrike" kern="1200" cap="none" spc="0" normalizeH="0" baseline="0" noProof="0" dirty="0">
                  <a:ln>
                    <a:noFill/>
                  </a:ln>
                  <a:solidFill>
                    <a:prstClr val="black"/>
                  </a:solidFill>
                  <a:effectLst/>
                  <a:uLnTx/>
                  <a:uFillTx/>
                  <a:latin typeface="Calibri" panose="020F0502020204030204"/>
                  <a:ea typeface="+mn-ea"/>
                  <a:cs typeface="+mn-cs"/>
                </a:rPr>
                <a:t>Phase 3</a:t>
              </a:r>
            </a:p>
          </p:txBody>
        </p:sp>
        <p:sp>
          <p:nvSpPr>
            <p:cNvPr id="13" name="TextBox 12">
              <a:extLst>
                <a:ext uri="{FF2B5EF4-FFF2-40B4-BE49-F238E27FC236}">
                  <a16:creationId xmlns:a16="http://schemas.microsoft.com/office/drawing/2014/main" xmlns="" id="{EF4099AF-135B-3F21-6B29-C538A4F3015C}"/>
                </a:ext>
              </a:extLst>
            </p:cNvPr>
            <p:cNvSpPr txBox="1"/>
            <p:nvPr/>
          </p:nvSpPr>
          <p:spPr>
            <a:xfrm>
              <a:off x="2203843" y="6485663"/>
              <a:ext cx="6835054" cy="646331"/>
            </a:xfrm>
            <a:prstGeom prst="rect">
              <a:avLst/>
            </a:prstGeom>
            <a:solidFill>
              <a:schemeClr val="bg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0" i="1" u="none" strike="noStrike" kern="1200" cap="none" spc="0" normalizeH="0" baseline="0" noProof="0" dirty="0">
                  <a:ln>
                    <a:noFill/>
                  </a:ln>
                  <a:solidFill>
                    <a:prstClr val="black"/>
                  </a:solidFill>
                  <a:effectLst/>
                  <a:uLnTx/>
                  <a:uFillTx/>
                  <a:latin typeface="Calibri" panose="020F0502020204030204"/>
                  <a:ea typeface="+mn-ea"/>
                  <a:cs typeface="+mn-cs"/>
                </a:rPr>
                <a:t>To ensure financial and service delivery sustainability and prevent a regression  (Subject to progress in Phase 2)</a:t>
              </a:r>
              <a:endParaRPr kumimoji="0" lang="en-ZA" sz="1800" b="0" i="1"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xmlns="" id="{EA14A492-17FA-ED8A-21E6-DA7293E86788}"/>
                </a:ext>
              </a:extLst>
            </p:cNvPr>
            <p:cNvSpPr txBox="1"/>
            <p:nvPr/>
          </p:nvSpPr>
          <p:spPr>
            <a:xfrm>
              <a:off x="2203843" y="3173241"/>
              <a:ext cx="6835054" cy="1719371"/>
            </a:xfrm>
            <a:prstGeom prst="rect">
              <a:avLst/>
            </a:prstGeom>
            <a:solidFill>
              <a:schemeClr val="bg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400" b="0" i="1" u="none" strike="noStrike" kern="1200" cap="none" spc="0" normalizeH="0" baseline="0" noProof="0" dirty="0">
                  <a:ln>
                    <a:noFill/>
                  </a:ln>
                  <a:solidFill>
                    <a:prstClr val="black"/>
                  </a:solidFill>
                  <a:effectLst/>
                  <a:uLnTx/>
                  <a:uFillTx/>
                  <a:latin typeface="Calibri" panose="020F0502020204030204"/>
                  <a:ea typeface="+mn-ea"/>
                  <a:cs typeface="+mn-cs"/>
                </a:rPr>
                <a:t>Minimal set of key indicators across all four pillars necessary to neutralise financial turbulence </a:t>
              </a:r>
              <a:r>
                <a:rPr kumimoji="0" lang="en-ZA" sz="1400" b="0" i="1" u="none" strike="noStrike" kern="1200" cap="none" spc="0" normalizeH="0" baseline="0" noProof="0" dirty="0">
                  <a:ln>
                    <a:noFill/>
                  </a:ln>
                  <a:solidFill>
                    <a:srgbClr val="FF0000"/>
                  </a:solidFill>
                  <a:effectLst/>
                  <a:uLnTx/>
                  <a:uFillTx/>
                  <a:latin typeface="Calibri" panose="020F0502020204030204"/>
                  <a:ea typeface="+mn-ea"/>
                  <a:cs typeface="+mn-cs"/>
                </a:rPr>
                <a:t>(8 - 12months):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ZA" sz="1400" b="1" i="1" u="sng" strike="noStrike" kern="1200" cap="none" spc="0" normalizeH="0" baseline="0" noProof="0" dirty="0">
                  <a:ln>
                    <a:noFill/>
                  </a:ln>
                  <a:solidFill>
                    <a:prstClr val="black"/>
                  </a:solidFill>
                  <a:effectLst/>
                  <a:uLnTx/>
                  <a:uFillTx/>
                  <a:latin typeface="Calibri" panose="020F0502020204030204"/>
                  <a:ea typeface="+mn-ea"/>
                  <a:cs typeface="+mn-cs"/>
                </a:rPr>
                <a:t>Focus is on cash and short -term liquidity:</a:t>
              </a:r>
              <a:r>
                <a:rPr kumimoji="0" lang="en-ZA" sz="1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ZA" sz="1400" b="1" i="1" u="none" strike="noStrike" kern="1200" cap="none" spc="0" normalizeH="0" baseline="0" noProof="0" dirty="0">
                  <a:ln>
                    <a:noFill/>
                  </a:ln>
                  <a:solidFill>
                    <a:prstClr val="black"/>
                  </a:solidFill>
                  <a:effectLst/>
                  <a:uLnTx/>
                  <a:uFillTx/>
                  <a:latin typeface="Calibri" panose="020F0502020204030204"/>
                  <a:ea typeface="+mn-ea"/>
                  <a:cs typeface="+mn-cs"/>
                </a:rPr>
                <a:t>Funded Budget, Cost Containment, Cash Flow Management, Trading Debtors and collections, Creditor Management, Cash-backed CGs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ZA" sz="1600" b="0" i="1" u="sng" strike="noStrike" kern="1200" cap="none" spc="0" normalizeH="0" baseline="0" noProof="0" dirty="0">
                  <a:ln>
                    <a:noFill/>
                  </a:ln>
                  <a:solidFill>
                    <a:prstClr val="black"/>
                  </a:solidFill>
                  <a:effectLst/>
                  <a:uLnTx/>
                  <a:uFillTx/>
                  <a:latin typeface="Calibri" panose="020F0502020204030204"/>
                  <a:ea typeface="+mn-ea"/>
                  <a:cs typeface="+mn-cs"/>
                </a:rPr>
                <a:t>Include service delivery projects with high visibility</a:t>
              </a:r>
              <a:r>
                <a:rPr kumimoji="0" lang="en-ZA" sz="1600" b="0" i="1" u="none" strike="noStrike" kern="1200" cap="none" spc="0" normalizeH="0" baseline="0" noProof="0" dirty="0">
                  <a:ln>
                    <a:noFill/>
                  </a:ln>
                  <a:solidFill>
                    <a:prstClr val="black"/>
                  </a:solidFill>
                  <a:effectLst/>
                  <a:uLnTx/>
                  <a:uFillTx/>
                  <a:latin typeface="Calibri" panose="020F0502020204030204"/>
                  <a:ea typeface="+mn-ea"/>
                  <a:cs typeface="+mn-cs"/>
                </a:rPr>
                <a:t> such as streetlights and potholes</a:t>
              </a:r>
            </a:p>
          </p:txBody>
        </p:sp>
        <p:sp>
          <p:nvSpPr>
            <p:cNvPr id="15" name="TextBox 14">
              <a:extLst>
                <a:ext uri="{FF2B5EF4-FFF2-40B4-BE49-F238E27FC236}">
                  <a16:creationId xmlns:a16="http://schemas.microsoft.com/office/drawing/2014/main" xmlns="" id="{1FE73F1C-F4EF-F51E-068C-A59678958192}"/>
                </a:ext>
              </a:extLst>
            </p:cNvPr>
            <p:cNvSpPr txBox="1"/>
            <p:nvPr/>
          </p:nvSpPr>
          <p:spPr>
            <a:xfrm>
              <a:off x="2203843" y="5050043"/>
              <a:ext cx="6835054" cy="1343258"/>
            </a:xfrm>
            <a:prstGeom prst="rect">
              <a:avLst/>
            </a:prstGeom>
            <a:solidFill>
              <a:schemeClr val="bg2"/>
            </a:solidFill>
          </p:spPr>
          <p:txBody>
            <a:bodyPr wrap="square" rtlCol="0">
              <a:spAutoFit/>
            </a:bodyPr>
            <a:lstStyle/>
            <a:p>
              <a:pPr eaLnBrk="1" fontAlgn="auto" hangingPunct="1">
                <a:spcBef>
                  <a:spcPts val="0"/>
                </a:spcBef>
                <a:spcAft>
                  <a:spcPts val="0"/>
                </a:spcAft>
                <a:defRPr/>
              </a:pPr>
              <a:r>
                <a:rPr kumimoji="0" lang="en-ZA" sz="1100" b="0" i="1" u="none" strike="noStrike" kern="1200" cap="none" spc="0" normalizeH="0" baseline="0" noProof="0" dirty="0">
                  <a:ln>
                    <a:noFill/>
                  </a:ln>
                  <a:solidFill>
                    <a:prstClr val="black"/>
                  </a:solidFill>
                  <a:effectLst/>
                  <a:uLnTx/>
                  <a:uFillTx/>
                  <a:latin typeface="Calibri" panose="020F0502020204030204"/>
                  <a:ea typeface="+mn-ea"/>
                  <a:cs typeface="+mn-cs"/>
                </a:rPr>
                <a:t>To address the underlying causes of failure focusing on eradicating problems at the root (12-24 months): </a:t>
              </a:r>
              <a:r>
                <a:rPr lang="en-US" sz="1100" b="1" i="1" dirty="0">
                  <a:effectLst/>
                  <a:latin typeface="Arial" panose="020B0604020202020204" pitchFamily="34" charset="0"/>
                  <a:ea typeface="Times" panose="02020603050405020304" pitchFamily="18" charset="0"/>
                </a:rPr>
                <a:t>In this phase as strong focus on cash, finances and </a:t>
              </a:r>
              <a:r>
                <a:rPr lang="en-US" sz="1100" b="1" i="1" dirty="0">
                  <a:effectLst/>
                  <a:ea typeface="Times" panose="02020603050405020304" pitchFamily="18" charset="0"/>
                  <a:cs typeface="Arial" panose="020B0604020202020204" pitchFamily="34" charset="0"/>
                </a:rPr>
                <a:t>financial management is still maintained but greater attention is placed on the underlying service delivery, governance and institutional  matters perpetuating the financial crisis in the municipality</a:t>
              </a:r>
              <a:r>
                <a:rPr lang="en-GB" sz="1100" i="1" dirty="0">
                  <a:solidFill>
                    <a:prstClr val="black"/>
                  </a:solidFill>
                  <a:ea typeface="ＭＳ Ｐゴシック" pitchFamily="1" charset="-128"/>
                  <a:cs typeface="Arial" panose="020B0604020202020204" pitchFamily="34" charset="0"/>
                </a:rPr>
                <a:t>“Plugging the holes and fixing the leaks” .</a:t>
              </a:r>
              <a:r>
                <a:rPr lang="en-US" sz="1100" b="1" i="1" dirty="0">
                  <a:ea typeface="Times" panose="02020603050405020304" pitchFamily="18" charset="0"/>
                  <a:cs typeface="Arial" panose="020B0604020202020204" pitchFamily="34" charset="0"/>
                </a:rPr>
                <a:t> </a:t>
              </a:r>
              <a:endParaRPr kumimoji="0" lang="en-GB" sz="1100" b="0" i="1" u="none" strike="noStrike" kern="1200" cap="none" spc="0" normalizeH="0" baseline="0" noProof="0" dirty="0">
                <a:ln>
                  <a:noFill/>
                </a:ln>
                <a:solidFill>
                  <a:prstClr val="black"/>
                </a:solidFill>
                <a:effectLst/>
                <a:uLnTx/>
                <a:uFillTx/>
                <a:ea typeface="ＭＳ Ｐゴシック" pitchFamily="1" charset="-128"/>
                <a:cs typeface="Arial" panose="020B0604020202020204" pitchFamily="34" charset="0"/>
              </a:endParaRPr>
            </a:p>
          </p:txBody>
        </p:sp>
      </p:grpSp>
      <p:sp>
        <p:nvSpPr>
          <p:cNvPr id="19" name="TextBox 18">
            <a:extLst>
              <a:ext uri="{FF2B5EF4-FFF2-40B4-BE49-F238E27FC236}">
                <a16:creationId xmlns:a16="http://schemas.microsoft.com/office/drawing/2014/main" xmlns="" id="{16FB5A69-2CD9-8844-003C-71A9F24B2C96}"/>
              </a:ext>
            </a:extLst>
          </p:cNvPr>
          <p:cNvSpPr txBox="1"/>
          <p:nvPr/>
        </p:nvSpPr>
        <p:spPr>
          <a:xfrm>
            <a:off x="76200" y="929200"/>
            <a:ext cx="11582400" cy="1525161"/>
          </a:xfrm>
          <a:prstGeom prst="rect">
            <a:avLst/>
          </a:prstGeom>
          <a:noFill/>
          <a:ln>
            <a:solidFill>
              <a:schemeClr val="tx1"/>
            </a:solidFill>
          </a:ln>
        </p:spPr>
        <p:txBody>
          <a:bodyPr wrap="square">
            <a:spAutoFit/>
          </a:bodyPr>
          <a:lstStyle/>
          <a:p>
            <a:pPr algn="just">
              <a:lnSpc>
                <a:spcPct val="150000"/>
              </a:lnSpc>
            </a:pPr>
            <a:r>
              <a:rPr lang="en-US" sz="1600" dirty="0">
                <a:effectLst/>
                <a:latin typeface="Arial" panose="020B0604020202020204" pitchFamily="34" charset="0"/>
                <a:ea typeface="Times" panose="02020603050405020304" pitchFamily="18" charset="0"/>
                <a:cs typeface="Times New Roman" panose="02020603050405020304" pitchFamily="18" charset="0"/>
              </a:rPr>
              <a:t>The Budget Council of 2019 resolved that the Intergovernmental Relations division of the National Treasury should develop a credible </a:t>
            </a:r>
            <a:r>
              <a:rPr lang="en-US" sz="1600" dirty="0" err="1">
                <a:effectLst/>
                <a:latin typeface="Arial" panose="020B0604020202020204" pitchFamily="34" charset="0"/>
                <a:ea typeface="Times" panose="02020603050405020304" pitchFamily="18" charset="0"/>
                <a:cs typeface="Times New Roman" panose="02020603050405020304" pitchFamily="18" charset="0"/>
              </a:rPr>
              <a:t>programme</a:t>
            </a:r>
            <a:r>
              <a:rPr lang="en-US" sz="1600" dirty="0">
                <a:effectLst/>
                <a:latin typeface="Arial" panose="020B0604020202020204" pitchFamily="34" charset="0"/>
                <a:ea typeface="Times" panose="02020603050405020304" pitchFamily="18" charset="0"/>
                <a:cs typeface="Times New Roman" panose="02020603050405020304" pitchFamily="18" charset="0"/>
              </a:rPr>
              <a:t> of action to respond to the serious financial problems in municipalities. Concomitantly, the MFRS Unit was developed and implemented a new phased strategic approach that guides the development of </a:t>
            </a:r>
            <a:r>
              <a:rPr lang="en-US" sz="1600" b="1" dirty="0">
                <a:effectLst/>
                <a:latin typeface="Arial" panose="020B0604020202020204" pitchFamily="34" charset="0"/>
                <a:ea typeface="Times" panose="02020603050405020304" pitchFamily="18" charset="0"/>
                <a:cs typeface="Times New Roman" panose="02020603050405020304" pitchFamily="18" charset="0"/>
              </a:rPr>
              <a:t>financial recovery plans in municipalities</a:t>
            </a:r>
            <a:r>
              <a:rPr lang="en-US" sz="1600" dirty="0">
                <a:effectLst/>
                <a:latin typeface="Arial" panose="020B0604020202020204" pitchFamily="34" charset="0"/>
                <a:ea typeface="Times" panose="02020603050405020304" pitchFamily="18" charset="0"/>
                <a:cs typeface="Times New Roman" panose="02020603050405020304" pitchFamily="18" charset="0"/>
              </a:rPr>
              <a:t>. This approach consists of </a:t>
            </a:r>
            <a:r>
              <a:rPr lang="en-US" sz="1600" b="1" dirty="0">
                <a:effectLst/>
                <a:latin typeface="Arial" panose="020B0604020202020204" pitchFamily="34" charset="0"/>
                <a:ea typeface="Times" panose="02020603050405020304" pitchFamily="18" charset="0"/>
                <a:cs typeface="Times New Roman" panose="02020603050405020304" pitchFamily="18" charset="0"/>
              </a:rPr>
              <a:t>three phases namely</a:t>
            </a:r>
            <a:r>
              <a:rPr lang="en-US" sz="1600" b="1" dirty="0">
                <a:ea typeface="Times" panose="02020603050405020304" pitchFamily="18" charset="0"/>
                <a:cs typeface="Times New Roman" panose="02020603050405020304" pitchFamily="18" charset="0"/>
              </a:rPr>
              <a:t>:</a:t>
            </a:r>
            <a:endParaRPr lang="en-ZA" sz="1600" b="1" dirty="0">
              <a:effectLst/>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8530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0ee36839-ffdd-4931-9574-fe7b73b531d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23D52C505CB784FBBD219ED527F8040" ma:contentTypeVersion="15" ma:contentTypeDescription="Create a new document." ma:contentTypeScope="" ma:versionID="2b34f4812a573414bb77f330377b05cc">
  <xsd:schema xmlns:xsd="http://www.w3.org/2001/XMLSchema" xmlns:xs="http://www.w3.org/2001/XMLSchema" xmlns:p="http://schemas.microsoft.com/office/2006/metadata/properties" xmlns:ns1="http://schemas.microsoft.com/sharepoint/v3" xmlns:ns3="5deb7276-2039-43c1-ad07-86f47c443d17" xmlns:ns4="0ee36839-ffdd-4931-9574-fe7b73b531d1" targetNamespace="http://schemas.microsoft.com/office/2006/metadata/properties" ma:root="true" ma:fieldsID="a16e3059b6c6e145473cabb3bbf5cd95" ns1:_="" ns3:_="" ns4:_="">
    <xsd:import namespace="http://schemas.microsoft.com/sharepoint/v3"/>
    <xsd:import namespace="5deb7276-2039-43c1-ad07-86f47c443d17"/>
    <xsd:import namespace="0ee36839-ffdd-4931-9574-fe7b73b531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ObjectDetectorVersions" minOccurs="0"/>
                <xsd:element ref="ns4:MediaServiceOCR" minOccurs="0"/>
                <xsd:element ref="ns4:MediaServiceGenerationTime" minOccurs="0"/>
                <xsd:element ref="ns4:MediaServiceEventHashCode" minOccurs="0"/>
                <xsd:element ref="ns4:_activity"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eb7276-2039-43c1-ad07-86f47c443d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e36839-ffdd-4931-9574-fe7b73b531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_activity" ma:index="2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2A9345-5D54-4A4C-872D-AA134B07C610}">
  <ds:schemaRefs>
    <ds:schemaRef ds:uri="5deb7276-2039-43c1-ad07-86f47c443d17"/>
    <ds:schemaRef ds:uri="http://www.w3.org/XML/1998/namespace"/>
    <ds:schemaRef ds:uri="http://purl.org/dc/elements/1.1/"/>
    <ds:schemaRef ds:uri="http://schemas.microsoft.com/office/2006/documentManagement/types"/>
    <ds:schemaRef ds:uri="http://purl.org/dc/terms/"/>
    <ds:schemaRef ds:uri="http://schemas.microsoft.com/sharepoint/v3"/>
    <ds:schemaRef ds:uri="http://purl.org/dc/dcmitype/"/>
    <ds:schemaRef ds:uri="0ee36839-ffdd-4931-9574-fe7b73b531d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805555D-AF2B-4F27-A090-956CA9CE2BEB}">
  <ds:schemaRefs>
    <ds:schemaRef ds:uri="http://schemas.microsoft.com/sharepoint/v3/contenttype/forms"/>
  </ds:schemaRefs>
</ds:datastoreItem>
</file>

<file path=customXml/itemProps3.xml><?xml version="1.0" encoding="utf-8"?>
<ds:datastoreItem xmlns:ds="http://schemas.openxmlformats.org/officeDocument/2006/customXml" ds:itemID="{F2D415ED-EB09-4AA7-8855-E7BECDFB2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deb7276-2039-43c1-ad07-86f47c443d17"/>
    <ds:schemaRef ds:uri="0ee36839-ffdd-4931-9574-fe7b73b531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10675</TotalTime>
  <Words>1926</Words>
  <Application>Microsoft Office PowerPoint</Application>
  <PresentationFormat>Widescreen</PresentationFormat>
  <Paragraphs>196</Paragraphs>
  <Slides>18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ＭＳ Ｐゴシック</vt:lpstr>
      <vt:lpstr>Arial</vt:lpstr>
      <vt:lpstr>Arial Black</vt:lpstr>
      <vt:lpstr>Calibri</vt:lpstr>
      <vt:lpstr>League Spartan</vt:lpstr>
      <vt:lpstr>Osaka</vt:lpstr>
      <vt:lpstr>Poppins</vt:lpstr>
      <vt:lpstr>Times</vt:lpstr>
      <vt:lpstr>Times New Roman</vt:lpstr>
      <vt:lpstr>Wingdings</vt:lpstr>
      <vt:lpstr>Office Theme</vt:lpstr>
      <vt:lpstr>FREE STATE PROVINCIAL  TREASURY MAFUBE LOCAL  MUNICIPALITY - FINANCIAL  RECOVERY PLAN  </vt:lpstr>
      <vt:lpstr>PRESENTATION LAYOUT </vt:lpstr>
      <vt:lpstr>PRESENTATION LAYOUT </vt:lpstr>
      <vt:lpstr>PURPOSE OF THE PRESENTATION</vt:lpstr>
      <vt:lpstr>LEGISLATIVE REQUIREMENTS</vt:lpstr>
      <vt:lpstr>LEGISLATIVE REQUIREMENTS AND PROCESS (ROADMAP)</vt:lpstr>
      <vt:lpstr>INTENTION OF AN INTERVENTION </vt:lpstr>
      <vt:lpstr>METHODOLOGY APPLIED (SUPPORT OF INTERVENTION) </vt:lpstr>
      <vt:lpstr>THE MUNICIPAL SUPPORT AND INTERVENTIONS MODEL </vt:lpstr>
      <vt:lpstr>DIAGNOSTICS – MAFUBE CHALLENGES </vt:lpstr>
      <vt:lpstr>THE ROLE OF MAFUBE LOCAL MUNICIPLITY</vt:lpstr>
      <vt:lpstr>MONITORING AND OVERSIGHT </vt:lpstr>
      <vt:lpstr>ROLE OF THE COUNCIL</vt:lpstr>
      <vt:lpstr> FRP IMPLEMENTATION </vt:lpstr>
      <vt:lpstr>INSTITUTIONALISATION OF FRP</vt:lpstr>
      <vt:lpstr>KEY SUCCESS FACTORS OF FRP</vt:lpstr>
      <vt:lpstr>WAY FORWARD </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0001</dc:creator>
  <cp:lastModifiedBy>Mafube</cp:lastModifiedBy>
  <cp:revision>413</cp:revision>
  <cp:lastPrinted>2023-09-12T06:02:18Z</cp:lastPrinted>
  <dcterms:created xsi:type="dcterms:W3CDTF">2008-04-04T12:50:01Z</dcterms:created>
  <dcterms:modified xsi:type="dcterms:W3CDTF">2023-09-12T06:04:12Z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0x010100A23D52C505CB784FBBD219ED527F8040</vt:lpwstr>
  </property>
</Properties>
</file>